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271" r:id="rId4"/>
    <p:sldId id="701" r:id="rId5"/>
    <p:sldId id="702" r:id="rId6"/>
    <p:sldId id="705" r:id="rId7"/>
    <p:sldId id="706" r:id="rId8"/>
    <p:sldId id="707" r:id="rId9"/>
    <p:sldId id="708" r:id="rId10"/>
    <p:sldId id="709" r:id="rId11"/>
    <p:sldId id="270" r:id="rId12"/>
    <p:sldId id="311" r:id="rId13"/>
    <p:sldId id="688" r:id="rId14"/>
  </p:sldIdLst>
  <p:sldSz cx="12192000" cy="6858000"/>
  <p:notesSz cx="6888163" cy="10018713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4CB642-2B13-2311-AE55-5A458B45084C}">
  <a:tblStyle styleId="{CDD71A0F-557B-410A-498F-2C3F7A7C17FB}" styleName="Светлый стиль 1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DF4CB642-2B13-2311-AE55-5A458B45084C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08950301450804E-2"/>
          <c:y val="5.5677123126108015E-2"/>
          <c:w val="0.72294471784776904"/>
          <c:h val="0.812130789541841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ЭЗС</c:v>
                </c:pt>
              </c:strCache>
            </c:strRef>
          </c:tx>
          <c:spPr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8.3333333333333332E-3"/>
                  <c:y val="-7.651562338032451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B30-4C96-AC8E-E2940BF466C4}"/>
                </c:ext>
              </c:extLst>
            </c:dLbl>
            <c:dLbl>
              <c:idx val="1"/>
              <c:layout>
                <c:manualLayout>
                  <c:x val="8.3333333333333332E-3"/>
                  <c:y val="3.65799223250856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B30-4C96-AC8E-E2940BF466C4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600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B30-4C96-AC8E-E2940BF466C4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1">
                  <c:v>84</c:v>
                </c:pt>
                <c:pt idx="2">
                  <c:v>251</c:v>
                </c:pt>
                <c:pt idx="3">
                  <c:v>420</c:v>
                </c:pt>
                <c:pt idx="4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30-4C96-AC8E-E2940BF466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100"/>
        <c:axId val="146051072"/>
        <c:axId val="146052608"/>
      </c:barChart>
      <c:catAx>
        <c:axId val="14605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052608"/>
        <c:crosses val="autoZero"/>
        <c:auto val="1"/>
        <c:lblAlgn val="ctr"/>
        <c:lblOffset val="100"/>
        <c:noMultiLvlLbl val="0"/>
      </c:catAx>
      <c:valAx>
        <c:axId val="146052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60510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13066252439727497"/>
          <c:y val="0.27960400240798694"/>
          <c:w val="0.21872194881889764"/>
          <c:h val="0.100486291746639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Arial Narrow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0.20858</cdr:x>
      <cdr:y>0.65591</cdr:y>
    </cdr:from>
    <cdr:to>
      <cdr:x>0.30308</cdr:x>
      <cdr:y>0.74296</cdr:y>
    </cdr:to>
    <cdr:sp macro="" textlink="">
      <cdr:nvSpPr>
        <cdr:cNvPr id="4" name="TextBox 1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1141784" y="1997154"/>
          <a:ext cx="517290" cy="2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>
            <a:defRPr/>
          </a:pPr>
          <a:r>
            <a:rPr lang="ru-RU" sz="1400">
              <a:latin typeface="Arial Narrow"/>
            </a:rPr>
            <a:t>+69</a:t>
          </a:r>
          <a:endParaRPr/>
        </a:p>
      </cdr:txBody>
    </cdr:sp>
  </cdr:relSizeAnchor>
  <cdr:relSizeAnchor xmlns:cdr="http://schemas.openxmlformats.org/drawingml/2006/chartDrawing">
    <cdr:from>
      <cdr:x>0.35087</cdr:x>
      <cdr:y>0.46672</cdr:y>
    </cdr:from>
    <cdr:to>
      <cdr:x>0.44537</cdr:x>
      <cdr:y>0.55376</cdr:y>
    </cdr:to>
    <cdr:sp macro="" textlink="">
      <cdr:nvSpPr>
        <cdr:cNvPr id="5" name="TextBox 1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1920638" y="1421090"/>
          <a:ext cx="517290" cy="265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400">
              <a:latin typeface="Arial Narrow"/>
            </a:rPr>
            <a:t>+167</a:t>
          </a:r>
          <a:endParaRPr/>
        </a:p>
      </cdr:txBody>
    </cdr:sp>
  </cdr:relSizeAnchor>
  <cdr:relSizeAnchor xmlns:cdr="http://schemas.openxmlformats.org/drawingml/2006/chartDrawing">
    <cdr:from>
      <cdr:x>0.49382</cdr:x>
      <cdr:y>0.27752</cdr:y>
    </cdr:from>
    <cdr:to>
      <cdr:x>0.58831</cdr:x>
      <cdr:y>0.36457</cdr:y>
    </cdr:to>
    <cdr:sp macro="" textlink="">
      <cdr:nvSpPr>
        <cdr:cNvPr id="6" name="TextBox 1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2703171" y="845026"/>
          <a:ext cx="517236" cy="265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400">
              <a:latin typeface="Arial Narrow"/>
            </a:rPr>
            <a:t>+169</a:t>
          </a:r>
          <a:endParaRPr/>
        </a:p>
      </cdr:txBody>
    </cdr:sp>
  </cdr:relSizeAnchor>
  <cdr:relSizeAnchor xmlns:cdr="http://schemas.openxmlformats.org/drawingml/2006/chartDrawing">
    <cdr:from>
      <cdr:x>0.63677</cdr:x>
      <cdr:y>0.06468</cdr:y>
    </cdr:from>
    <cdr:to>
      <cdr:x>0.73127</cdr:x>
      <cdr:y>0.15173</cdr:y>
    </cdr:to>
    <cdr:sp macro="" textlink="">
      <cdr:nvSpPr>
        <cdr:cNvPr id="7" name="TextBox 1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3485651" y="196954"/>
          <a:ext cx="517290" cy="265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400" dirty="0">
              <a:latin typeface="Arial Narrow"/>
            </a:rPr>
            <a:t>+180</a:t>
          </a:r>
          <a:endParaRPr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F029DE-40FF-4921-9210-482A5BA69964}" type="datetimeFigureOut">
              <a:rPr lang="ru-RU"/>
              <a:t>28.05.2021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9C8F5D-3C38-4878-8725-00A7CE3C7E3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68236" y="196479"/>
            <a:ext cx="1440160" cy="267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r="2218"/>
          <a:stretch/>
        </p:blipFill>
        <p:spPr bwMode="auto">
          <a:xfrm>
            <a:off x="6464968" y="3348216"/>
            <a:ext cx="5727032" cy="2899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1805387" y="1961919"/>
            <a:ext cx="1008112" cy="720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93387" y="3348216"/>
            <a:ext cx="4671581" cy="2899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 l="23339" r="26411"/>
          <a:stretch/>
        </p:blipFill>
        <p:spPr bwMode="auto">
          <a:xfrm>
            <a:off x="-1" y="3348218"/>
            <a:ext cx="1989221" cy="2899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A7E40-F003-4516-89F9-47D8FD4CAFE6}"/>
              </a:ext>
            </a:extLst>
          </p:cNvPr>
          <p:cNvSpPr txBox="1"/>
          <p:nvPr/>
        </p:nvSpPr>
        <p:spPr>
          <a:xfrm>
            <a:off x="1703463" y="1491685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BELORUSNEFT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680F4-EF90-40DA-946E-F8407B98ECEC}"/>
              </a:ext>
            </a:extLst>
          </p:cNvPr>
          <p:cNvSpPr txBox="1"/>
          <p:nvPr/>
        </p:nvSpPr>
        <p:spPr>
          <a:xfrm>
            <a:off x="1703512" y="2092108"/>
            <a:ext cx="78128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Государственный оператор по созданию и развитию зарядной сети для электромобилей</a:t>
            </a:r>
          </a:p>
          <a:p>
            <a:endParaRPr lang="ru-RU" sz="16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«Развитие электротранспорта и зарядной инфраструктуры»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>
            <a:spLocks/>
          </p:cNvSpPr>
          <p:nvPr/>
        </p:nvSpPr>
        <p:spPr bwMode="auto">
          <a:xfrm rot="5400000">
            <a:off x="-1736861" y="1932419"/>
            <a:ext cx="422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50"/>
                </a:solidFill>
                <a:latin typeface="Arial Black"/>
              </a:rPr>
              <a:t>PERSPECTIVES</a:t>
            </a:r>
            <a:endParaRPr dirty="0"/>
          </a:p>
        </p:txBody>
      </p:sp>
      <p:sp>
        <p:nvSpPr>
          <p:cNvPr id="6" name="Прямоугольник 47"/>
          <p:cNvSpPr/>
          <p:nvPr/>
        </p:nvSpPr>
        <p:spPr bwMode="auto">
          <a:xfrm>
            <a:off x="814510" y="176601"/>
            <a:ext cx="12211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Arial Black"/>
                <a:cs typeface="Arial Black"/>
              </a:rPr>
              <a:t>СУПЕРБЫСТРЫЕ </a:t>
            </a:r>
            <a:endParaRPr dirty="0"/>
          </a:p>
          <a:p>
            <a:pPr>
              <a:defRPr/>
            </a:pPr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Arial Black"/>
                <a:cs typeface="Arial Black"/>
              </a:rPr>
              <a:t>ЗАРЯДНЫЕ </a:t>
            </a:r>
            <a:endParaRPr dirty="0"/>
          </a:p>
          <a:p>
            <a:pPr>
              <a:defRPr/>
            </a:pPr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Arial Black"/>
                <a:cs typeface="Arial Black"/>
              </a:rPr>
              <a:t>КОМПЛЕКСЫ</a:t>
            </a:r>
            <a:endParaRPr dirty="0"/>
          </a:p>
        </p:txBody>
      </p:sp>
      <p:pic>
        <p:nvPicPr>
          <p:cNvPr id="7" name="Рисунок 4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28523" y="4436804"/>
            <a:ext cx="2864780" cy="2129642"/>
          </a:xfrm>
          <a:prstGeom prst="rect">
            <a:avLst/>
          </a:prstGeom>
        </p:spPr>
      </p:pic>
      <p:sp>
        <p:nvSpPr>
          <p:cNvPr id="8" name="Прямоугольник 55"/>
          <p:cNvSpPr/>
          <p:nvPr/>
        </p:nvSpPr>
        <p:spPr bwMode="auto">
          <a:xfrm>
            <a:off x="2326038" y="19006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B050"/>
                </a:solidFill>
                <a:latin typeface="Arial Black"/>
                <a:cs typeface="Arial Black"/>
              </a:rPr>
              <a:t>10 мин </a:t>
            </a:r>
            <a:endParaRPr dirty="0"/>
          </a:p>
          <a:p>
            <a:pPr algn="ctr">
              <a:defRPr/>
            </a:pPr>
            <a:r>
              <a:rPr lang="ru-RU" sz="2800" b="1" dirty="0">
                <a:solidFill>
                  <a:srgbClr val="00B050"/>
                </a:solidFill>
                <a:latin typeface="Arial Black"/>
                <a:cs typeface="Arial Black"/>
              </a:rPr>
              <a:t>+ 340 км</a:t>
            </a:r>
            <a:endParaRPr dirty="0"/>
          </a:p>
        </p:txBody>
      </p:sp>
      <p:graphicFrame>
        <p:nvGraphicFramePr>
          <p:cNvPr id="9" name="Таблица 56"/>
          <p:cNvGraphicFramePr>
            <a:graphicFrameLocks noGrp="1"/>
          </p:cNvGraphicFramePr>
          <p:nvPr>
            <p:extLst/>
          </p:nvPr>
        </p:nvGraphicFramePr>
        <p:xfrm>
          <a:off x="7871587" y="3200114"/>
          <a:ext cx="4046190" cy="1097280"/>
        </p:xfrm>
        <a:graphic>
          <a:graphicData uri="http://schemas.openxmlformats.org/drawingml/2006/table">
            <a:tbl>
              <a:tblPr firstRow="1" bandRow="1">
                <a:tableStyleId>{DF4CB642-2B13-2311-AE55-5A458B45084C}</a:tableStyleId>
              </a:tblPr>
              <a:tblGrid>
                <a:gridCol w="2026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8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Arial Narrow"/>
                        </a:rPr>
                        <a:t>Городская модель</a:t>
                      </a:r>
                    </a:p>
                    <a:p>
                      <a:pPr algn="ctr"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/>
                        </a:rPr>
                        <a:t>Urban model</a:t>
                      </a:r>
                    </a:p>
                  </a:txBody>
                  <a:tcPr anchor="ctr">
                    <a:lnL w="12700" algn="ctr">
                      <a:noFill/>
                    </a:lnL>
                    <a:lnR w="5715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 Narrow"/>
                          <a:ea typeface="+mn-ea"/>
                          <a:cs typeface="+mn-cs"/>
                        </a:rPr>
                        <a:t>Трассовая модель</a:t>
                      </a:r>
                    </a:p>
                    <a:p>
                      <a:pPr marL="0" algn="ctr" defTabSz="914400"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/>
                          <a:ea typeface="+mn-ea"/>
                          <a:cs typeface="+mn-cs"/>
                        </a:rPr>
                        <a:t>Route model</a:t>
                      </a:r>
                      <a:endParaRPr sz="1200" b="1" dirty="0">
                        <a:solidFill>
                          <a:schemeClr val="bg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anchor="ctr">
                    <a:lnL w="5715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/>
                        </a:rPr>
                        <a:t>Зарядка электробусов, маршрутных такси, электромобилей</a:t>
                      </a:r>
                    </a:p>
                  </a:txBody>
                  <a:tcPr anchor="ctr">
                    <a:lnL w="12700" algn="ctr">
                      <a:noFill/>
                    </a:lnL>
                    <a:lnR w="5715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Зарядка электромобилей 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электрогрузовиков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anchor="ctr">
                    <a:lnL w="5715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Группа 79"/>
          <p:cNvGrpSpPr/>
          <p:nvPr/>
        </p:nvGrpSpPr>
        <p:grpSpPr bwMode="auto">
          <a:xfrm>
            <a:off x="6240016" y="600259"/>
            <a:ext cx="5542267" cy="1965261"/>
            <a:chOff x="1712085" y="953625"/>
            <a:chExt cx="5291686" cy="1867150"/>
          </a:xfrm>
        </p:grpSpPr>
        <p:grpSp>
          <p:nvGrpSpPr>
            <p:cNvPr id="11" name="Группа 80"/>
            <p:cNvGrpSpPr/>
            <p:nvPr/>
          </p:nvGrpSpPr>
          <p:grpSpPr bwMode="auto">
            <a:xfrm>
              <a:off x="1712085" y="953625"/>
              <a:ext cx="5291686" cy="1867150"/>
              <a:chOff x="21748" y="2647558"/>
              <a:chExt cx="8189603" cy="3085697"/>
            </a:xfrm>
          </p:grpSpPr>
          <p:grpSp>
            <p:nvGrpSpPr>
              <p:cNvPr id="12" name="Группа 82"/>
              <p:cNvGrpSpPr/>
              <p:nvPr/>
            </p:nvGrpSpPr>
            <p:grpSpPr bwMode="auto">
              <a:xfrm>
                <a:off x="21748" y="2647558"/>
                <a:ext cx="6683691" cy="3085697"/>
                <a:chOff x="12545" y="2647558"/>
                <a:chExt cx="6683691" cy="3085697"/>
              </a:xfrm>
            </p:grpSpPr>
            <p:pic>
              <p:nvPicPr>
                <p:cNvPr id="13" name="Picture 2" descr="C:\Users\M.Susarenko\Desktop\abb_terra_hp_dynamic_dc_lr.jp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10371" t="-1292" r="31247"/>
                <a:stretch/>
              </p:blipFill>
              <p:spPr bwMode="auto">
                <a:xfrm>
                  <a:off x="3923928" y="3402806"/>
                  <a:ext cx="1928232" cy="2330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" name="TextBox 4"/>
                <p:cNvSpPr>
                  <a:spLocks/>
                </p:cNvSpPr>
                <p:nvPr/>
              </p:nvSpPr>
              <p:spPr bwMode="auto">
                <a:xfrm rot="16199999">
                  <a:off x="-345449" y="3697442"/>
                  <a:ext cx="1102560" cy="386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ts val="0"/>
                    </a:spcBef>
                    <a:buFont typeface="Arial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9pPr>
                </a:lstStyle>
                <a:p>
                  <a:pPr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100" b="1">
                      <a:solidFill>
                        <a:schemeClr val="bg1">
                          <a:lumMod val="75000"/>
                        </a:schemeClr>
                      </a:solidFill>
                      <a:latin typeface="Arial Narrow"/>
                    </a:rPr>
                    <a:t>2015</a:t>
                  </a:r>
                  <a:endParaRPr lang="ru-RU" sz="2400" b="1">
                    <a:solidFill>
                      <a:schemeClr val="bg1">
                        <a:lumMod val="75000"/>
                      </a:schemeClr>
                    </a:solidFill>
                    <a:latin typeface="Arial Narrow"/>
                  </a:endParaRPr>
                </a:p>
              </p:txBody>
            </p:sp>
            <p:sp>
              <p:nvSpPr>
                <p:cNvPr id="15" name="TextBox 5"/>
                <p:cNvSpPr>
                  <a:spLocks/>
                </p:cNvSpPr>
                <p:nvPr/>
              </p:nvSpPr>
              <p:spPr bwMode="auto">
                <a:xfrm rot="16199999">
                  <a:off x="1411223" y="3697439"/>
                  <a:ext cx="1099711" cy="386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ts val="0"/>
                    </a:spcBef>
                    <a:buFont typeface="Arial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9pPr>
                </a:lstStyle>
                <a:p>
                  <a:pPr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100" b="1">
                      <a:solidFill>
                        <a:schemeClr val="bg1">
                          <a:lumMod val="75000"/>
                        </a:schemeClr>
                      </a:solidFill>
                      <a:latin typeface="Arial Narrow"/>
                    </a:rPr>
                    <a:t>2020</a:t>
                  </a:r>
                  <a:endParaRPr lang="ru-RU" sz="2400" b="1">
                    <a:solidFill>
                      <a:schemeClr val="bg1">
                        <a:lumMod val="75000"/>
                      </a:schemeClr>
                    </a:solidFill>
                    <a:latin typeface="Arial Narrow"/>
                  </a:endParaRPr>
                </a:p>
              </p:txBody>
            </p:sp>
            <p:sp>
              <p:nvSpPr>
                <p:cNvPr id="16" name="TextBox 6"/>
                <p:cNvSpPr>
                  <a:spLocks/>
                </p:cNvSpPr>
                <p:nvPr/>
              </p:nvSpPr>
              <p:spPr bwMode="auto">
                <a:xfrm rot="16199999">
                  <a:off x="3295385" y="3680937"/>
                  <a:ext cx="1102555" cy="386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ts val="0"/>
                    </a:spcBef>
                    <a:buFont typeface="Arial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9pPr>
                </a:lstStyle>
                <a:p>
                  <a:pPr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100" b="1">
                      <a:solidFill>
                        <a:schemeClr val="bg1">
                          <a:lumMod val="75000"/>
                        </a:schemeClr>
                      </a:solidFill>
                      <a:latin typeface="Arial Narrow"/>
                    </a:rPr>
                    <a:t>2025</a:t>
                  </a:r>
                  <a:endParaRPr lang="ru-RU" sz="2400" b="1">
                    <a:solidFill>
                      <a:schemeClr val="bg1">
                        <a:lumMod val="75000"/>
                      </a:schemeClr>
                    </a:solidFill>
                    <a:latin typeface="Arial Narrow"/>
                  </a:endParaRPr>
                </a:p>
              </p:txBody>
            </p:sp>
            <p:sp>
              <p:nvSpPr>
                <p:cNvPr id="17" name="Овал 90"/>
                <p:cNvSpPr/>
                <p:nvPr/>
              </p:nvSpPr>
              <p:spPr bwMode="auto">
                <a:xfrm>
                  <a:off x="385064" y="2649498"/>
                  <a:ext cx="780008" cy="83292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Овал 91"/>
                <p:cNvSpPr/>
                <p:nvPr/>
              </p:nvSpPr>
              <p:spPr bwMode="auto">
                <a:xfrm>
                  <a:off x="2157879" y="2649498"/>
                  <a:ext cx="780008" cy="83292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" name="Овал 92"/>
                <p:cNvSpPr/>
                <p:nvPr/>
              </p:nvSpPr>
              <p:spPr bwMode="auto">
                <a:xfrm>
                  <a:off x="4241919" y="2647558"/>
                  <a:ext cx="780008" cy="83292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" name="TextBox 10"/>
                <p:cNvSpPr>
                  <a:spLocks/>
                </p:cNvSpPr>
                <p:nvPr/>
              </p:nvSpPr>
              <p:spPr bwMode="auto">
                <a:xfrm>
                  <a:off x="488367" y="2760282"/>
                  <a:ext cx="730961" cy="628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ts val="0"/>
                    </a:spcBef>
                    <a:buFont typeface="Arial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9pPr>
                </a:lstStyle>
                <a:p>
                  <a:pPr>
                    <a:lnSpc>
                      <a:spcPts val="1200"/>
                    </a:lnSpc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200" b="1">
                      <a:solidFill>
                        <a:schemeClr val="bg1"/>
                      </a:solidFill>
                      <a:latin typeface="Arial Narrow"/>
                    </a:rPr>
                    <a:t>50</a:t>
                  </a:r>
                  <a:r>
                    <a:rPr lang="ru-RU" sz="1800" b="1">
                      <a:solidFill>
                        <a:schemeClr val="bg1"/>
                      </a:solidFill>
                      <a:latin typeface="Arial Narrow"/>
                    </a:rPr>
                    <a:t> </a:t>
                  </a:r>
                  <a:r>
                    <a:rPr lang="ru-RU" sz="1200" b="1">
                      <a:solidFill>
                        <a:schemeClr val="bg1"/>
                      </a:solidFill>
                      <a:latin typeface="Arial Narrow"/>
                    </a:rPr>
                    <a:t>кВт</a:t>
                  </a:r>
                  <a:endParaRPr/>
                </a:p>
              </p:txBody>
            </p:sp>
            <p:sp>
              <p:nvSpPr>
                <p:cNvPr id="21" name="TextBox 11"/>
                <p:cNvSpPr>
                  <a:spLocks/>
                </p:cNvSpPr>
                <p:nvPr/>
              </p:nvSpPr>
              <p:spPr bwMode="auto">
                <a:xfrm>
                  <a:off x="2235578" y="2764190"/>
                  <a:ext cx="704851" cy="628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algn="ctr">
                    <a:lnSpc>
                      <a:spcPts val="1200"/>
                    </a:lnSpc>
                    <a:spcBef>
                      <a:spcPts val="0"/>
                    </a:spcBef>
                    <a:buFontTx/>
                    <a:buNone/>
                    <a:defRPr sz="1200" b="1">
                      <a:solidFill>
                        <a:schemeClr val="bg1"/>
                      </a:solidFill>
                      <a:latin typeface="Arial Narrow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latin typeface="Calibri"/>
                    </a:defRPr>
                  </a:lvl9pPr>
                </a:lstStyle>
                <a:p>
                  <a:pPr algn="l">
                    <a:defRPr/>
                  </a:pPr>
                  <a:r>
                    <a:rPr lang="ru-RU"/>
                    <a:t>150</a:t>
                  </a:r>
                  <a:endParaRPr/>
                </a:p>
                <a:p>
                  <a:pPr algn="l">
                    <a:defRPr/>
                  </a:pPr>
                  <a:r>
                    <a:rPr lang="ru-RU"/>
                    <a:t>кВт</a:t>
                  </a:r>
                  <a:endParaRPr/>
                </a:p>
              </p:txBody>
            </p:sp>
            <p:sp>
              <p:nvSpPr>
                <p:cNvPr id="22" name="TextBox 12"/>
                <p:cNvSpPr>
                  <a:spLocks/>
                </p:cNvSpPr>
                <p:nvPr/>
              </p:nvSpPr>
              <p:spPr bwMode="auto">
                <a:xfrm>
                  <a:off x="4324575" y="2677937"/>
                  <a:ext cx="836613" cy="7248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ts val="0"/>
                    </a:spcBef>
                    <a:buFont typeface="Arial"/>
                    <a:buChar char="•"/>
                    <a:defRPr sz="3200">
                      <a:solidFill>
                        <a:schemeClr val="tx1"/>
                      </a:solidFill>
                      <a:latin typeface="Calibri"/>
                    </a:defRPr>
                  </a:lvl1pPr>
                  <a:lvl2pPr marL="742950" indent="-285750">
                    <a:spcBef>
                      <a:spcPts val="0"/>
                    </a:spcBef>
                    <a:buFont typeface="Arial"/>
                    <a:buChar char="–"/>
                    <a:defRPr sz="2800">
                      <a:solidFill>
                        <a:schemeClr val="tx1"/>
                      </a:solidFill>
                      <a:latin typeface="Calibri"/>
                    </a:defRPr>
                  </a:lvl2pPr>
                  <a:lvl3pPr marL="1143000" indent="-228600">
                    <a:spcBef>
                      <a:spcPts val="0"/>
                    </a:spcBef>
                    <a:buFont typeface="Arial"/>
                    <a:buChar char="•"/>
                    <a:defRPr sz="2400">
                      <a:solidFill>
                        <a:schemeClr val="tx1"/>
                      </a:solidFill>
                      <a:latin typeface="Calibri"/>
                    </a:defRPr>
                  </a:lvl3pPr>
                  <a:lvl4pPr marL="1600200" indent="-228600">
                    <a:spcBef>
                      <a:spcPts val="0"/>
                    </a:spcBef>
                    <a:buFont typeface="Arial"/>
                    <a:buChar char="–"/>
                    <a:defRPr sz="2000">
                      <a:solidFill>
                        <a:schemeClr val="tx1"/>
                      </a:solidFill>
                      <a:latin typeface="Calibri"/>
                    </a:defRPr>
                  </a:lvl4pPr>
                  <a:lvl5pPr marL="2057400" indent="-228600">
                    <a:spcBef>
                      <a:spcPts val="0"/>
                    </a:spcBef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Char char="»"/>
                    <a:defRPr sz="2000">
                      <a:solidFill>
                        <a:schemeClr val="tx1"/>
                      </a:solidFill>
                      <a:latin typeface="Calibri"/>
                    </a:defRPr>
                  </a:lvl9pPr>
                </a:lstStyle>
                <a:p>
                  <a:pPr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200" b="1">
                      <a:solidFill>
                        <a:schemeClr val="bg1"/>
                      </a:solidFill>
                      <a:latin typeface="Arial Narrow"/>
                    </a:rPr>
                    <a:t>350</a:t>
                  </a:r>
                  <a:endParaRPr/>
                </a:p>
                <a:p>
                  <a:pPr>
                    <a:spcBef>
                      <a:spcPts val="0"/>
                    </a:spcBef>
                    <a:buFontTx/>
                    <a:buNone/>
                    <a:defRPr/>
                  </a:pPr>
                  <a:r>
                    <a:rPr lang="ru-RU" sz="1200" b="1">
                      <a:solidFill>
                        <a:schemeClr val="bg1"/>
                      </a:solidFill>
                      <a:latin typeface="Arial Narrow"/>
                    </a:rPr>
                    <a:t>кВт</a:t>
                  </a:r>
                  <a:endParaRPr/>
                </a:p>
              </p:txBody>
            </p:sp>
            <p:sp>
              <p:nvSpPr>
                <p:cNvPr id="23" name="Стрелка вправо 15"/>
                <p:cNvSpPr/>
                <p:nvPr/>
              </p:nvSpPr>
              <p:spPr bwMode="auto">
                <a:xfrm>
                  <a:off x="1331640" y="4394200"/>
                  <a:ext cx="543074" cy="142875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pic>
              <p:nvPicPr>
                <p:cNvPr id="24" name="Picture 2" descr="C:\Users\M.Susarenko\Desktop\Raption-50-circontrol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2051720" y="3549873"/>
                  <a:ext cx="1123950" cy="2111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Picture 3" descr="C:\Users\M.Susarenko\Desktop\circontrol-quick-charge-combo-system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tretch/>
              </p:blipFill>
              <p:spPr bwMode="auto">
                <a:xfrm>
                  <a:off x="314325" y="3552825"/>
                  <a:ext cx="974725" cy="19716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" name="Стрелка вправо 25"/>
                <p:cNvSpPr/>
                <p:nvPr/>
              </p:nvSpPr>
              <p:spPr bwMode="auto">
                <a:xfrm>
                  <a:off x="3236838" y="4396472"/>
                  <a:ext cx="543074" cy="142875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7" name="Равно 100"/>
                <p:cNvSpPr/>
                <p:nvPr/>
              </p:nvSpPr>
              <p:spPr bwMode="auto">
                <a:xfrm>
                  <a:off x="6156176" y="4144776"/>
                  <a:ext cx="540060" cy="648072"/>
                </a:xfrm>
                <a:prstGeom prst="mathEqual">
                  <a:avLst>
                    <a:gd name="adj1" fmla="val 17249"/>
                    <a:gd name="adj2" fmla="val 8625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8" name="Группа 83"/>
              <p:cNvGrpSpPr/>
              <p:nvPr/>
            </p:nvGrpSpPr>
            <p:grpSpPr bwMode="auto">
              <a:xfrm>
                <a:off x="6804248" y="2969634"/>
                <a:ext cx="1407103" cy="2763622"/>
                <a:chOff x="6804248" y="2969634"/>
                <a:chExt cx="1407103" cy="2763622"/>
              </a:xfrm>
            </p:grpSpPr>
            <p:pic>
              <p:nvPicPr>
                <p:cNvPr id="29" name="Picture 3"/>
                <p:cNvPicPr>
                  <a:picLocks noChangeAspect="1" noChangeArrowheads="1"/>
                </p:cNvPicPr>
                <p:nvPr/>
              </p:nvPicPr>
              <p:blipFill>
                <a:blip r:embed="rId6"/>
                <a:stretch/>
              </p:blipFill>
              <p:spPr bwMode="auto">
                <a:xfrm>
                  <a:off x="6804248" y="3077492"/>
                  <a:ext cx="1407103" cy="26557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Рисунок 85"/>
                <p:cNvPicPr>
                  <a:picLocks noChangeAspect="1"/>
                </p:cNvPicPr>
                <p:nvPr/>
              </p:nvPicPr>
              <p:blipFill>
                <a:blip r:embed="rId7"/>
                <a:stretch/>
              </p:blipFill>
              <p:spPr bwMode="auto">
                <a:xfrm>
                  <a:off x="7127209" y="2969634"/>
                  <a:ext cx="878352" cy="878353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12"/>
            <p:cNvSpPr>
              <a:spLocks/>
            </p:cNvSpPr>
            <p:nvPr/>
          </p:nvSpPr>
          <p:spPr bwMode="auto">
            <a:xfrm>
              <a:off x="6352689" y="971184"/>
              <a:ext cx="540575" cy="26317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  <a:defRPr/>
              </a:pPr>
              <a:r>
                <a:rPr lang="ru-RU" sz="1200" b="1" dirty="0">
                  <a:latin typeface="Arial Narrow"/>
                </a:rPr>
                <a:t>ТРК</a:t>
              </a:r>
              <a:endParaRPr dirty="0"/>
            </a:p>
          </p:txBody>
        </p:sp>
      </p:grpSp>
      <p:grpSp>
        <p:nvGrpSpPr>
          <p:cNvPr id="32" name="Группа 102"/>
          <p:cNvGrpSpPr/>
          <p:nvPr/>
        </p:nvGrpSpPr>
        <p:grpSpPr bwMode="auto">
          <a:xfrm>
            <a:off x="666705" y="3081330"/>
            <a:ext cx="7136031" cy="3183469"/>
            <a:chOff x="2105702" y="2575932"/>
            <a:chExt cx="8646929" cy="3823914"/>
          </a:xfrm>
        </p:grpSpPr>
        <p:sp>
          <p:nvSpPr>
            <p:cNvPr id="33" name="Скругленный прямоугольник 103"/>
            <p:cNvSpPr/>
            <p:nvPr/>
          </p:nvSpPr>
          <p:spPr bwMode="auto">
            <a:xfrm>
              <a:off x="8010842" y="3281132"/>
              <a:ext cx="2655741" cy="2252757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  <p:sp>
          <p:nvSpPr>
            <p:cNvPr id="35" name="Овал 105"/>
            <p:cNvSpPr/>
            <p:nvPr/>
          </p:nvSpPr>
          <p:spPr bwMode="auto">
            <a:xfrm>
              <a:off x="2105702" y="2720248"/>
              <a:ext cx="3783147" cy="367959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  <p:pic>
          <p:nvPicPr>
            <p:cNvPr id="36" name="Picture 2" descr="C:\Users\M.Susarenko\Desktop\mfc-energy-storage.png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3598988" y="4882132"/>
              <a:ext cx="785368" cy="785368"/>
            </a:xfrm>
            <a:prstGeom prst="rect">
              <a:avLst/>
            </a:prstGeom>
            <a:noFill/>
          </p:spPr>
        </p:pic>
        <p:sp>
          <p:nvSpPr>
            <p:cNvPr id="38" name="Стрелка вправо 7"/>
            <p:cNvSpPr/>
            <p:nvPr/>
          </p:nvSpPr>
          <p:spPr bwMode="auto">
            <a:xfrm rot="5400000">
              <a:off x="3869325" y="4621032"/>
              <a:ext cx="246160" cy="6055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  <p:pic>
          <p:nvPicPr>
            <p:cNvPr id="39" name="Picture 4" descr="C:\Users\M.Susarenko\Desktop\unnamed.png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3574521" y="2960971"/>
              <a:ext cx="769870" cy="769870"/>
            </a:xfrm>
            <a:prstGeom prst="rect">
              <a:avLst/>
            </a:prstGeom>
            <a:noFill/>
          </p:spPr>
        </p:pic>
        <p:sp>
          <p:nvSpPr>
            <p:cNvPr id="40" name="TextBox 111"/>
            <p:cNvSpPr>
              <a:spLocks/>
            </p:cNvSpPr>
            <p:nvPr/>
          </p:nvSpPr>
          <p:spPr bwMode="auto">
            <a:xfrm>
              <a:off x="2325525" y="3736457"/>
              <a:ext cx="3430986" cy="554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900" b="1">
                  <a:latin typeface="Times New Roman"/>
                  <a:cs typeface="Times New Roman"/>
                </a:defRPr>
              </a:lvl1pPr>
            </a:lstStyle>
            <a:p>
              <a:pPr algn="ctr">
                <a:defRPr/>
              </a:pPr>
              <a:r>
                <a:rPr lang="ru-RU" sz="1200" dirty="0">
                  <a:latin typeface="Arial Narrow"/>
                </a:rPr>
                <a:t>Зарядная станция мощность до 0,5 МВт</a:t>
              </a:r>
              <a:endParaRPr sz="1600" dirty="0"/>
            </a:p>
            <a:p>
              <a:pPr algn="ctr">
                <a:defRPr/>
              </a:pPr>
              <a:r>
                <a:rPr lang="ru-RU" sz="1200" dirty="0">
                  <a:latin typeface="Arial Narrow"/>
                </a:rPr>
                <a:t>время заряда 10 минут</a:t>
              </a:r>
              <a:endParaRPr sz="1600" dirty="0"/>
            </a:p>
          </p:txBody>
        </p:sp>
        <p:sp>
          <p:nvSpPr>
            <p:cNvPr id="42" name="TextBox 113"/>
            <p:cNvSpPr>
              <a:spLocks/>
            </p:cNvSpPr>
            <p:nvPr/>
          </p:nvSpPr>
          <p:spPr bwMode="auto">
            <a:xfrm>
              <a:off x="3393260" y="5639335"/>
              <a:ext cx="1121584" cy="554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900" b="1">
                  <a:latin typeface="Times New Roman"/>
                  <a:cs typeface="Times New Roman"/>
                </a:defRPr>
              </a:lvl1pPr>
            </a:lstStyle>
            <a:p>
              <a:pPr algn="ctr">
                <a:defRPr/>
              </a:pPr>
              <a:r>
                <a:rPr lang="ru-RU" sz="1200" dirty="0">
                  <a:latin typeface="Arial Narrow"/>
                </a:rPr>
                <a:t>Система </a:t>
              </a:r>
              <a:endParaRPr sz="1600" dirty="0"/>
            </a:p>
            <a:p>
              <a:pPr algn="ctr">
                <a:defRPr/>
              </a:pPr>
              <a:r>
                <a:rPr lang="ru-RU" sz="1200" dirty="0">
                  <a:latin typeface="Arial Narrow"/>
                </a:rPr>
                <a:t>накопления</a:t>
              </a:r>
              <a:endParaRPr sz="1600" dirty="0"/>
            </a:p>
          </p:txBody>
        </p:sp>
        <p:pic>
          <p:nvPicPr>
            <p:cNvPr id="43" name="Picture 13" descr="C:\Users\M.Susarenko\Desktop\SG1.png"/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6471466" y="4015644"/>
              <a:ext cx="778882" cy="793510"/>
            </a:xfrm>
            <a:prstGeom prst="rect">
              <a:avLst/>
            </a:prstGeom>
            <a:noFill/>
          </p:spPr>
        </p:pic>
        <p:pic>
          <p:nvPicPr>
            <p:cNvPr id="44" name="Picture 11" descr="C:\Users\M.Susarenko\Desktop\nuclear-plant-nuclear-pngrepo-com.png"/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6408053" y="2575932"/>
              <a:ext cx="773089" cy="788557"/>
            </a:xfrm>
            <a:prstGeom prst="rect">
              <a:avLst/>
            </a:prstGeom>
            <a:noFill/>
          </p:spPr>
        </p:pic>
        <p:sp>
          <p:nvSpPr>
            <p:cNvPr id="47" name="TextBox 118"/>
            <p:cNvSpPr>
              <a:spLocks/>
            </p:cNvSpPr>
            <p:nvPr/>
          </p:nvSpPr>
          <p:spPr bwMode="auto">
            <a:xfrm>
              <a:off x="5643616" y="5385032"/>
              <a:ext cx="2405847" cy="609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900" b="1">
                  <a:latin typeface="Times New Roman"/>
                  <a:cs typeface="Times New Roman"/>
                </a:defRPr>
              </a:lvl1pPr>
            </a:lstStyle>
            <a:p>
              <a:pPr algn="ctr">
                <a:defRPr/>
              </a:pPr>
              <a:r>
                <a:rPr lang="ru-RU" dirty="0">
                  <a:latin typeface="Arial Narrow"/>
                </a:rPr>
                <a:t>Внешние генерирующие источники </a:t>
              </a:r>
              <a:endParaRPr dirty="0"/>
            </a:p>
            <a:p>
              <a:pPr algn="ctr">
                <a:defRPr/>
              </a:pPr>
              <a:r>
                <a:rPr lang="ru-RU" dirty="0">
                  <a:latin typeface="Arial Narrow"/>
                </a:rPr>
                <a:t>РУП «Производственное объединение «Белоруснефть»</a:t>
              </a:r>
              <a:endParaRPr dirty="0"/>
            </a:p>
          </p:txBody>
        </p:sp>
        <p:sp>
          <p:nvSpPr>
            <p:cNvPr id="50" name="TextBox 121"/>
            <p:cNvSpPr>
              <a:spLocks/>
            </p:cNvSpPr>
            <p:nvPr/>
          </p:nvSpPr>
          <p:spPr bwMode="auto">
            <a:xfrm>
              <a:off x="7908824" y="3399341"/>
              <a:ext cx="2843807" cy="1885441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dirty="0" err="1">
                  <a:latin typeface="Arial Narrow"/>
                  <a:cs typeface="Times New Roman"/>
                </a:rPr>
                <a:t>Электрозарядные</a:t>
              </a:r>
              <a:r>
                <a:rPr lang="ru-RU" sz="1200" b="1" dirty="0">
                  <a:latin typeface="Arial Narrow"/>
                  <a:cs typeface="Times New Roman"/>
                </a:rPr>
                <a:t> станции </a:t>
              </a:r>
              <a:r>
                <a:rPr lang="ru-RU" sz="1200" dirty="0">
                  <a:latin typeface="Arial Narrow"/>
                  <a:cs typeface="Times New Roman"/>
                </a:rPr>
                <a:t>высокой мощности </a:t>
              </a:r>
              <a:endParaRPr sz="3200" dirty="0"/>
            </a:p>
            <a:p>
              <a:pPr algn="ctr">
                <a:defRPr/>
              </a:pPr>
              <a:r>
                <a:rPr lang="ru-RU" sz="1200" dirty="0">
                  <a:latin typeface="Arial Narrow"/>
                  <a:cs typeface="Times New Roman"/>
                </a:rPr>
                <a:t>позволяют сократить время зарядки до комфортного минимума</a:t>
              </a:r>
              <a:endParaRPr sz="3200" dirty="0"/>
            </a:p>
            <a:p>
              <a:pPr>
                <a:defRPr/>
              </a:pPr>
              <a:endParaRPr lang="ru-RU" sz="1200" dirty="0">
                <a:latin typeface="Arial Narrow"/>
                <a:cs typeface="Times New Roman"/>
              </a:endParaRPr>
            </a:p>
            <a:p>
              <a:pPr algn="ctr">
                <a:defRPr/>
              </a:pPr>
              <a:r>
                <a:rPr lang="ru-RU" sz="1200" b="1" dirty="0">
                  <a:latin typeface="Arial Narrow"/>
                  <a:cs typeface="Times New Roman"/>
                </a:rPr>
                <a:t>Системы накопления энергии </a:t>
              </a:r>
              <a:r>
                <a:rPr lang="ru-RU" sz="1200" dirty="0">
                  <a:latin typeface="Arial Narrow"/>
                  <a:cs typeface="Times New Roman"/>
                </a:rPr>
                <a:t>оптимизируют энергетические потоки по времени суток</a:t>
              </a:r>
              <a:endParaRPr sz="3200" dirty="0"/>
            </a:p>
          </p:txBody>
        </p:sp>
        <p:sp>
          <p:nvSpPr>
            <p:cNvPr id="54" name="Стрелка вправо 30"/>
            <p:cNvSpPr/>
            <p:nvPr/>
          </p:nvSpPr>
          <p:spPr bwMode="auto">
            <a:xfrm rot="5400000" flipV="1">
              <a:off x="6648076" y="3617862"/>
              <a:ext cx="312429" cy="8686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  <p:sp>
          <p:nvSpPr>
            <p:cNvPr id="55" name="Стрелка вправо 33"/>
            <p:cNvSpPr/>
            <p:nvPr/>
          </p:nvSpPr>
          <p:spPr bwMode="auto">
            <a:xfrm rot="10800000">
              <a:off x="6039416" y="4448882"/>
              <a:ext cx="341401" cy="5491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  <p:sp>
          <p:nvSpPr>
            <p:cNvPr id="56" name="Стрелка вправо 34"/>
            <p:cNvSpPr/>
            <p:nvPr/>
          </p:nvSpPr>
          <p:spPr bwMode="auto">
            <a:xfrm rot="16199999">
              <a:off x="6661500" y="5112100"/>
              <a:ext cx="309653" cy="11668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>
                <a:latin typeface="Arial Narrow"/>
              </a:endParaRPr>
            </a:p>
          </p:txBody>
        </p:sp>
      </p:grpSp>
      <p:sp>
        <p:nvSpPr>
          <p:cNvPr id="60" name="Номер слайда 1">
            <a:extLst>
              <a:ext uri="{FF2B5EF4-FFF2-40B4-BE49-F238E27FC236}">
                <a16:creationId xmlns:a16="http://schemas.microsoft.com/office/drawing/2014/main" id="{578895F4-F7A4-418E-95C7-F4C0E5E2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432" y="6305726"/>
            <a:ext cx="2133600" cy="365125"/>
          </a:xfrm>
        </p:spPr>
        <p:txBody>
          <a:bodyPr/>
          <a:lstStyle/>
          <a:p>
            <a:fld id="{4A4B54B9-FF55-43D8-B91B-5B569699FC32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2" descr="Картинки по запросу &quot;gridserve&quot;">
            <a:extLst>
              <a:ext uri="{FF2B5EF4-FFF2-40B4-BE49-F238E27FC236}">
                <a16:creationId xmlns:a16="http://schemas.microsoft.com/office/drawing/2014/main" id="{0B038657-E224-477E-8B07-FDAB5C9D1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7516" t="13200" r="18370" b="22268"/>
          <a:stretch/>
        </p:blipFill>
        <p:spPr bwMode="auto">
          <a:xfrm>
            <a:off x="-16" y="3563383"/>
            <a:ext cx="5871383" cy="3318596"/>
          </a:xfrm>
          <a:prstGeom prst="rect">
            <a:avLst/>
          </a:prstGeom>
          <a:noFill/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1C6DFDAB-68C5-4BFF-B9CE-CABA9CE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432" y="6305726"/>
            <a:ext cx="2133600" cy="365125"/>
          </a:xfrm>
        </p:spPr>
        <p:txBody>
          <a:bodyPr/>
          <a:lstStyle/>
          <a:p>
            <a:fld id="{4A4B54B9-FF55-43D8-B91B-5B569699FC32}" type="slidenum">
              <a:rPr lang="ru-RU" smtClean="0"/>
              <a:t>11</a:t>
            </a:fld>
            <a:endParaRPr lang="ru-RU"/>
          </a:p>
        </p:txBody>
      </p:sp>
      <p:pic>
        <p:nvPicPr>
          <p:cNvPr id="1028" name="Picture 4" descr="eBus depot | Siemens eMobility charging | Siemens Global">
            <a:extLst>
              <a:ext uri="{FF2B5EF4-FFF2-40B4-BE49-F238E27FC236}">
                <a16:creationId xmlns:a16="http://schemas.microsoft.com/office/drawing/2014/main" id="{170B4087-7F00-48D1-8DFF-CF3A40A5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" y="0"/>
            <a:ext cx="6343046" cy="35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idServe opens UK's first electric forecourt">
            <a:extLst>
              <a:ext uri="{FF2B5EF4-FFF2-40B4-BE49-F238E27FC236}">
                <a16:creationId xmlns:a16="http://schemas.microsoft.com/office/drawing/2014/main" id="{8870856C-3E71-479E-AD1E-54C6CD6E8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/>
          <a:stretch/>
        </p:blipFill>
        <p:spPr bwMode="auto">
          <a:xfrm>
            <a:off x="5848955" y="1"/>
            <a:ext cx="6352726" cy="35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E94AB0-0C7D-4D56-8CC4-51B0133F7ECE}"/>
              </a:ext>
            </a:extLst>
          </p:cNvPr>
          <p:cNvSpPr/>
          <p:nvPr/>
        </p:nvSpPr>
        <p:spPr>
          <a:xfrm>
            <a:off x="11515" y="108014"/>
            <a:ext cx="12192000" cy="9087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98E3979-1B6F-44C8-A713-3DE8FC176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46517"/>
              </p:ext>
            </p:extLst>
          </p:nvPr>
        </p:nvGraphicFramePr>
        <p:xfrm>
          <a:off x="1247225" y="132569"/>
          <a:ext cx="9001000" cy="731520"/>
        </p:xfrm>
        <a:graphic>
          <a:graphicData uri="http://schemas.openxmlformats.org/drawingml/2006/table">
            <a:tbl>
              <a:tblPr firstRow="1" bandRow="1">
                <a:tableStyleId>{DF4CB642-2B13-2311-AE55-5A458B45084C}</a:tableStyleId>
              </a:tblPr>
              <a:tblGrid>
                <a:gridCol w="9001000">
                  <a:extLst>
                    <a:ext uri="{9D8B030D-6E8A-4147-A177-3AD203B41FA5}">
                      <a16:colId xmlns:a16="http://schemas.microsoft.com/office/drawing/2014/main" val="1433740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00B050"/>
                          </a:solidFill>
                          <a:latin typeface="Arial Narrow"/>
                        </a:rPr>
                        <a:t>Городская и трассовая модель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latin typeface="Arial Narrow"/>
                        </a:rPr>
                        <a:t> </a:t>
                      </a:r>
                    </a:p>
                  </a:txBody>
                  <a:tcPr anchor="ctr">
                    <a:lnL w="12700" algn="ctr">
                      <a:noFill/>
                    </a:lnL>
                    <a:lnR w="5715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258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/>
                        </a:rPr>
                        <a:t>Зарядка электробусов,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электрогрузовиков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/>
                        </a:rPr>
                        <a:t> маршрутных такси, электромобилей</a:t>
                      </a:r>
                    </a:p>
                  </a:txBody>
                  <a:tcPr anchor="ctr">
                    <a:lnL w="12700" algn="ctr">
                      <a:noFill/>
                    </a:lnL>
                    <a:lnR w="5715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393255"/>
                  </a:ext>
                </a:extLst>
              </a:tr>
            </a:tbl>
          </a:graphicData>
        </a:graphic>
      </p:graphicFrame>
      <p:pic>
        <p:nvPicPr>
          <p:cNvPr id="1034" name="Picture 10" descr="UK's first 'Electric Forecourt' opens in Essex | Auto Trader UK">
            <a:extLst>
              <a:ext uri="{FF2B5EF4-FFF2-40B4-BE49-F238E27FC236}">
                <a16:creationId xmlns:a16="http://schemas.microsoft.com/office/drawing/2014/main" id="{6096D0C3-4B97-4F61-B03C-12D4D53CE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" b="7181"/>
          <a:stretch/>
        </p:blipFill>
        <p:spPr bwMode="auto">
          <a:xfrm>
            <a:off x="5871367" y="3569787"/>
            <a:ext cx="6323261" cy="331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0B2FC7F-EA2E-4EAB-9F2F-58A98A81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512" y="980728"/>
            <a:ext cx="7086842" cy="5315132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94CF94F-1006-4A41-A4D7-A7A6B0392C13}"/>
              </a:ext>
            </a:extLst>
          </p:cNvPr>
          <p:cNvSpPr/>
          <p:nvPr/>
        </p:nvSpPr>
        <p:spPr>
          <a:xfrm rot="5400000">
            <a:off x="-1967525" y="2427463"/>
            <a:ext cx="507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Arial Black"/>
              </a:rPr>
              <a:t>КАРТА ПОКРЫТИЯ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5D1731A-AD9E-4CB8-80F9-CE6A93C9C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8951" y="1447469"/>
            <a:ext cx="4118091" cy="2017865"/>
          </a:xfrm>
          <a:prstGeom prst="rect">
            <a:avLst/>
          </a:prstGeom>
          <a:noFill/>
        </p:spPr>
      </p:pic>
      <p:pic>
        <p:nvPicPr>
          <p:cNvPr id="39" name="Рисунок 38" descr="\\it.beloil.by\public\aup\Сусаренко\фото эзс\Карта быстрых ЗС (общая).png">
            <a:extLst>
              <a:ext uri="{FF2B5EF4-FFF2-40B4-BE49-F238E27FC236}">
                <a16:creationId xmlns:a16="http://schemas.microsoft.com/office/drawing/2014/main" id="{D01F7501-8116-4AB5-BDB2-BD5DDCC6EC1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5" b="94927" l="6667" r="94178">
                        <a14:foregroundMark x1="11737" y1="27978" x2="6667" y2="44043"/>
                        <a14:foregroundMark x1="6667" y1="44043" x2="10798" y2="59032"/>
                        <a14:foregroundMark x1="10798" y1="59032" x2="11455" y2="59646"/>
                        <a14:foregroundMark x1="46103" y1="91314" x2="62441" y2="86549"/>
                        <a14:foregroundMark x1="76901" y1="94927" x2="73803" y2="90238"/>
                        <a14:foregroundMark x1="85822" y1="91314" x2="86573" y2="87164"/>
                        <a14:foregroundMark x1="91925" y1="51115" x2="90235" y2="43121"/>
                        <a14:foregroundMark x1="90235" y1="43121" x2="94272" y2="27210"/>
                        <a14:foregroundMark x1="94272" y1="27210" x2="90892" y2="24520"/>
                        <a14:foregroundMark x1="57840" y1="10992" x2="48638" y2="10684"/>
                        <a14:foregroundMark x1="48826" y1="6764" x2="58967" y2="5765"/>
                        <a14:foregroundMark x1="58967" y1="5765" x2="59437" y2="11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6138" y="673907"/>
            <a:ext cx="4740760" cy="607111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88BB248-FC59-4E7B-93A1-22BB0C2533EE}"/>
              </a:ext>
            </a:extLst>
          </p:cNvPr>
          <p:cNvSpPr/>
          <p:nvPr/>
        </p:nvSpPr>
        <p:spPr bwMode="auto">
          <a:xfrm>
            <a:off x="894958" y="214037"/>
            <a:ext cx="12342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Arial Black"/>
                <a:cs typeface="Arial Black"/>
              </a:rPr>
              <a:t>СУПЕРБЫСТРЫЕ ЗАРЯДНЫЕ КОМПЛЕКСЫ</a:t>
            </a:r>
            <a:endParaRPr lang="ru-RU" sz="36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D80C940-8130-ED4D-B4A7-49D9440E2F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2641697" y="4565091"/>
            <a:ext cx="691110" cy="75815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A02F1DB-0EE2-40B8-88EB-707384D4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2761003" y="3136019"/>
            <a:ext cx="691110" cy="7581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39291D-360D-4120-854D-B63BF6228E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3577764" y="4066579"/>
            <a:ext cx="691110" cy="7581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FFAA10-C7EF-47E2-89E5-AD07DBDF4E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3767445" y="4534027"/>
            <a:ext cx="691110" cy="75815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DB9D11B-BFBE-4615-A26C-153A4E01BE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4865775" y="4445656"/>
            <a:ext cx="691110" cy="75815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9D055D1-9F94-4575-8046-28D4851FFB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5976212" y="4534027"/>
            <a:ext cx="691110" cy="75815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01D87D1-932F-4F6E-92E6-4E59A172D3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6977469" y="4235777"/>
            <a:ext cx="691110" cy="7581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51BB973-31B1-427C-B4F1-56BFCA0637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5785731" y="3515096"/>
            <a:ext cx="691110" cy="75815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C96CEFA-92A9-4B79-9FF1-19470D7F23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6500145" y="2901585"/>
            <a:ext cx="691110" cy="75815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E79AC62-4A84-480B-A2D2-F4AC7A5FCA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6237205" y="2359302"/>
            <a:ext cx="691110" cy="7581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292C31E-BA05-467E-86CD-8006DDA8AF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6396346" y="1729526"/>
            <a:ext cx="691110" cy="75815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7F190AA-3298-4C42-8F9C-9210DAFC27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5655035" y="1980225"/>
            <a:ext cx="691110" cy="75815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8E7D90E-E978-4308-8959-3B08B740D8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4426421" y="3256677"/>
            <a:ext cx="691110" cy="75815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B9E0B4B-805A-4FFE-A925-D01E334F1B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4014347" y="2953733"/>
            <a:ext cx="691110" cy="75815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056994-5124-4750-A63B-D4C351F514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3978702" y="2433284"/>
            <a:ext cx="691110" cy="7581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CA18EBF-9AE7-4439-9D76-712054D451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4695722" y="2928982"/>
            <a:ext cx="691110" cy="75815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25FDFF5-B309-4F19-9595-461C758D9B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5228478" y="2805890"/>
            <a:ext cx="691110" cy="75815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92BEF0D-C92D-47B2-BBAC-84E3FFA2E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5140835" y="3135366"/>
            <a:ext cx="691110" cy="75815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529539E-C78F-4E1F-949C-A79AD1875D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78" t="54945" r="43657" b="37875"/>
          <a:stretch/>
        </p:blipFill>
        <p:spPr bwMode="auto">
          <a:xfrm>
            <a:off x="4815817" y="2771630"/>
            <a:ext cx="956803" cy="1049622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3903011-C21E-4D85-88AE-BFA583AEE3DB}"/>
              </a:ext>
            </a:extLst>
          </p:cNvPr>
          <p:cNvSpPr/>
          <p:nvPr/>
        </p:nvSpPr>
        <p:spPr>
          <a:xfrm>
            <a:off x="5034210" y="2936001"/>
            <a:ext cx="400938" cy="400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0255D2-1F80-4A08-BD75-1E0B679787E6}"/>
              </a:ext>
            </a:extLst>
          </p:cNvPr>
          <p:cNvSpPr/>
          <p:nvPr/>
        </p:nvSpPr>
        <p:spPr>
          <a:xfrm>
            <a:off x="5101222" y="294565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Arial Narrow" panose="020B0606020202030204" pitchFamily="34" charset="0"/>
              </a:rPr>
              <a:t>7</a:t>
            </a:r>
            <a:endParaRPr lang="ru-RU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ED266E-4FF1-4663-B60C-BDCEE15C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54B9-FF55-43D8-B91B-5B569699FC32}" type="slidenum">
              <a:rPr lang="ru-RU" smtClean="0"/>
              <a:t>13</a:t>
            </a:fld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37991A-4115-4C19-ABFC-0DADCF870E3E}"/>
              </a:ext>
            </a:extLst>
          </p:cNvPr>
          <p:cNvSpPr txBox="1"/>
          <p:nvPr/>
        </p:nvSpPr>
        <p:spPr>
          <a:xfrm>
            <a:off x="48544" y="236872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rgbClr val="00B050"/>
                </a:solidFill>
                <a:latin typeface="Arial Narrow" panose="020B0606020202030204" pitchFamily="34" charset="0"/>
              </a:defRPr>
            </a:lvl1pPr>
          </a:lstStyle>
          <a:p>
            <a:pPr lvl="0">
              <a:defRPr/>
            </a:pPr>
            <a:r>
              <a:rPr lang="ru-RU" sz="3600" dirty="0">
                <a:solidFill>
                  <a:schemeClr val="bg1">
                    <a:lumMod val="85000"/>
                  </a:schemeClr>
                </a:solidFill>
                <a:latin typeface="Arial Black"/>
              </a:rPr>
              <a:t>ФАКТОРЫ ТОТАЛЬНОГО ПЕРЕХОДА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EC27BC-EA8E-4C69-8A7B-05E80F92CE70}"/>
              </a:ext>
            </a:extLst>
          </p:cNvPr>
          <p:cNvSpPr/>
          <p:nvPr/>
        </p:nvSpPr>
        <p:spPr>
          <a:xfrm>
            <a:off x="4410296" y="1523803"/>
            <a:ext cx="2088232" cy="20880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DD58DB-C211-4A9F-A188-B44D6771DF82}"/>
              </a:ext>
            </a:extLst>
          </p:cNvPr>
          <p:cNvSpPr/>
          <p:nvPr/>
        </p:nvSpPr>
        <p:spPr>
          <a:xfrm>
            <a:off x="6497362" y="1523053"/>
            <a:ext cx="2088232" cy="2088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C96A43E-944A-4CA5-8405-C759AF95987E}"/>
              </a:ext>
            </a:extLst>
          </p:cNvPr>
          <p:cNvSpPr/>
          <p:nvPr/>
        </p:nvSpPr>
        <p:spPr>
          <a:xfrm>
            <a:off x="4409130" y="3611053"/>
            <a:ext cx="2088232" cy="208800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84E1069-4B56-4307-811F-677907CCA73A}"/>
              </a:ext>
            </a:extLst>
          </p:cNvPr>
          <p:cNvSpPr/>
          <p:nvPr/>
        </p:nvSpPr>
        <p:spPr>
          <a:xfrm>
            <a:off x="6496779" y="3611053"/>
            <a:ext cx="2088232" cy="20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4964B-3F3B-45A2-AE56-526E6588BFC9}"/>
              </a:ext>
            </a:extLst>
          </p:cNvPr>
          <p:cNvSpPr txBox="1"/>
          <p:nvPr/>
        </p:nvSpPr>
        <p:spPr>
          <a:xfrm>
            <a:off x="4407964" y="297699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Доступность</a:t>
            </a:r>
          </a:p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электромобилей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550F4-5D80-41DD-AF6B-B54630CBBA8D}"/>
              </a:ext>
            </a:extLst>
          </p:cNvPr>
          <p:cNvSpPr txBox="1"/>
          <p:nvPr/>
        </p:nvSpPr>
        <p:spPr>
          <a:xfrm>
            <a:off x="6496196" y="297699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Широкий модельный ряд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A356C5-E223-42D4-987C-06787856532B}"/>
              </a:ext>
            </a:extLst>
          </p:cNvPr>
          <p:cNvSpPr txBox="1"/>
          <p:nvPr/>
        </p:nvSpPr>
        <p:spPr>
          <a:xfrm>
            <a:off x="4410563" y="504117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Развитая зарядная </a:t>
            </a: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инфраструктура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7D934-40BF-4DE3-96F4-A2856D61BC1A}"/>
              </a:ext>
            </a:extLst>
          </p:cNvPr>
          <p:cNvSpPr txBox="1"/>
          <p:nvPr/>
        </p:nvSpPr>
        <p:spPr>
          <a:xfrm>
            <a:off x="6496196" y="505792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Дальность автономного хода</a:t>
            </a:r>
          </a:p>
        </p:txBody>
      </p:sp>
      <p:pic>
        <p:nvPicPr>
          <p:cNvPr id="28" name="Объект 5">
            <a:extLst>
              <a:ext uri="{FF2B5EF4-FFF2-40B4-BE49-F238E27FC236}">
                <a16:creationId xmlns:a16="http://schemas.microsoft.com/office/drawing/2014/main" id="{04813F1F-E679-43E6-8DBF-4A448CCC8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7" b="97248" l="1997" r="95776">
                        <a14:foregroundMark x1="47696" y1="9544" x2="56528" y2="8598"/>
                        <a14:foregroundMark x1="56528" y1="8598" x2="61982" y2="9544"/>
                        <a14:foregroundMark x1="53586" y1="5049" x2="55376" y2="5331"/>
                        <a14:foregroundMark x1="50461" y1="4557" x2="52744" y2="4917"/>
                        <a14:foregroundMark x1="10676" y1="46776" x2="7680" y2="57696"/>
                        <a14:foregroundMark x1="7680" y1="57696" x2="9831" y2="69733"/>
                        <a14:foregroundMark x1="9831" y1="69733" x2="3149" y2="77472"/>
                        <a14:foregroundMark x1="3149" y1="77472" x2="5069" y2="87704"/>
                        <a14:foregroundMark x1="5069" y1="87704" x2="12212" y2="88650"/>
                        <a14:foregroundMark x1="1997" y1="77214" x2="1997" y2="77214"/>
                        <a14:foregroundMark x1="72234" y1="94432" x2="68894" y2="93121"/>
                        <a14:foregroundMark x1="77880" y1="96647" x2="76239" y2="96003"/>
                        <a14:foregroundMark x1="68894" y1="93121" x2="45469" y2="91144"/>
                        <a14:foregroundMark x1="76805" y1="97077" x2="78495" y2="97334"/>
                        <a14:foregroundMark x1="89939" y1="59501" x2="95776" y2="51419"/>
                        <a14:foregroundMark x1="91448" y1="45051" x2="90399" y2="43508"/>
                        <a14:foregroundMark x1="95776" y1="51419" x2="94043" y2="48869"/>
                        <a14:backgroundMark x1="53303" y1="4815" x2="53303" y2="4815"/>
                        <a14:backgroundMark x1="52842" y1="4729" x2="53840" y2="4557"/>
                        <a14:backgroundMark x1="72888" y1="94841" x2="74731" y2="95185"/>
                        <a14:backgroundMark x1="74962" y1="95185" x2="75576" y2="96389"/>
                        <a14:backgroundMark x1="73810" y1="95099" x2="72581" y2="94583"/>
                        <a14:backgroundMark x1="73425" y1="94841" x2="72504" y2="95185"/>
                        <a14:backgroundMark x1="72120" y1="94669" x2="73195" y2="94325"/>
                        <a14:backgroundMark x1="91859" y1="44798" x2="93088" y2="47034"/>
                        <a14:backgroundMark x1="93472" y1="47206" x2="91935" y2="45228"/>
                        <a14:backgroundMark x1="93932" y1="47635" x2="91014" y2="47635"/>
                        <a14:backgroundMark x1="92780" y1="47893" x2="92780" y2="47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98" y="3807128"/>
            <a:ext cx="1502550" cy="134180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7F23FC2-B355-431F-B3E2-3D56E800C0A6}"/>
              </a:ext>
            </a:extLst>
          </p:cNvPr>
          <p:cNvSpPr/>
          <p:nvPr/>
        </p:nvSpPr>
        <p:spPr>
          <a:xfrm>
            <a:off x="1949001" y="5215849"/>
            <a:ext cx="2376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ts val="1200"/>
              </a:lnSpc>
              <a:defRPr/>
            </a:pPr>
            <a:r>
              <a:rPr lang="ru-RU" sz="1200" b="1" kern="1200" dirty="0">
                <a:solidFill>
                  <a:srgbClr val="00B050"/>
                </a:solidFill>
                <a:latin typeface="Arial Narrow" panose="020B0606020202030204" pitchFamily="34" charset="0"/>
              </a:rPr>
              <a:t>Сегодня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200" kern="1200" dirty="0">
                <a:solidFill>
                  <a:prstClr val="black"/>
                </a:solidFill>
                <a:latin typeface="Arial Narrow" panose="020B0606020202030204" pitchFamily="34" charset="0"/>
              </a:rPr>
              <a:t>зарядная инфраструктура позволят </a:t>
            </a:r>
            <a:r>
              <a:rPr lang="ru-RU" sz="1200" b="1" kern="1200" dirty="0">
                <a:solidFill>
                  <a:srgbClr val="00B050"/>
                </a:solidFill>
                <a:latin typeface="Arial Narrow" panose="020B0606020202030204" pitchFamily="34" charset="0"/>
              </a:rPr>
              <a:t>без проблем передвигаться </a:t>
            </a:r>
            <a:r>
              <a:rPr lang="ru-RU" sz="1200" kern="1200" dirty="0">
                <a:solidFill>
                  <a:prstClr val="black"/>
                </a:solidFill>
                <a:latin typeface="Arial Narrow" panose="020B0606020202030204" pitchFamily="34" charset="0"/>
              </a:rPr>
              <a:t>по стране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87D77FE-C7A4-4A02-B457-45ADECDFB483}"/>
              </a:ext>
            </a:extLst>
          </p:cNvPr>
          <p:cNvSpPr/>
          <p:nvPr/>
        </p:nvSpPr>
        <p:spPr>
          <a:xfrm>
            <a:off x="1943718" y="2893945"/>
            <a:ext cx="256177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defRPr/>
            </a:pPr>
            <a:r>
              <a:rPr lang="ru-RU" sz="1200" b="1" dirty="0">
                <a:solidFill>
                  <a:srgbClr val="01AB53"/>
                </a:solidFill>
                <a:latin typeface="Arial Narrow" panose="020B0606020202030204" pitchFamily="34" charset="0"/>
              </a:rPr>
              <a:t>2022 год </a:t>
            </a:r>
            <a:r>
              <a:rPr lang="ru-RU" sz="1200" b="1" kern="1200" dirty="0">
                <a:latin typeface="Arial Narrow" panose="020B0606020202030204" pitchFamily="34" charset="0"/>
              </a:rPr>
              <a:t>паритет стоимости</a:t>
            </a:r>
            <a:r>
              <a:rPr lang="ru-RU" sz="1200" kern="1200" dirty="0">
                <a:latin typeface="Arial Narrow" panose="020B0606020202030204" pitchFamily="34" charset="0"/>
              </a:rPr>
              <a:t> </a:t>
            </a:r>
            <a:r>
              <a:rPr lang="ru-RU" sz="1200" kern="1200" dirty="0">
                <a:solidFill>
                  <a:prstClr val="black"/>
                </a:solidFill>
                <a:latin typeface="Arial Narrow" panose="020B0606020202030204" pitchFamily="34" charset="0"/>
              </a:rPr>
              <a:t>электромобилей и  аналогичных автомобилей с двигателями</a:t>
            </a:r>
          </a:p>
          <a:p>
            <a:pPr>
              <a:lnSpc>
                <a:spcPts val="1100"/>
              </a:lnSpc>
              <a:defRPr/>
            </a:pPr>
            <a:r>
              <a:rPr lang="ru-RU" sz="1200" kern="1200" dirty="0">
                <a:solidFill>
                  <a:prstClr val="black"/>
                </a:solidFill>
                <a:latin typeface="Arial Narrow" panose="020B0606020202030204" pitchFamily="34" charset="0"/>
              </a:rPr>
              <a:t>внутреннего сгорания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6CC11E1-0366-4CDB-959F-95CA429579BD}"/>
              </a:ext>
            </a:extLst>
          </p:cNvPr>
          <p:cNvSpPr/>
          <p:nvPr/>
        </p:nvSpPr>
        <p:spPr>
          <a:xfrm>
            <a:off x="8658768" y="3156049"/>
            <a:ext cx="256177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defRPr/>
            </a:pPr>
            <a:r>
              <a:rPr lang="ru-RU" sz="1200" b="1" dirty="0">
                <a:solidFill>
                  <a:srgbClr val="01AB53"/>
                </a:solidFill>
                <a:latin typeface="Arial Narrow" panose="020B0606020202030204" pitchFamily="34" charset="0"/>
              </a:rPr>
              <a:t>2022 год </a:t>
            </a:r>
            <a:r>
              <a:rPr lang="ru-RU" sz="1200" b="1" kern="1200" dirty="0">
                <a:solidFill>
                  <a:srgbClr val="01AB53"/>
                </a:solidFill>
                <a:latin typeface="Arial Narrow" panose="020B0606020202030204" pitchFamily="34" charset="0"/>
              </a:rPr>
              <a:t>– </a:t>
            </a:r>
          </a:p>
          <a:p>
            <a:pPr>
              <a:lnSpc>
                <a:spcPts val="1100"/>
              </a:lnSpc>
              <a:defRPr/>
            </a:pPr>
            <a:r>
              <a:rPr lang="ru-RU" sz="1200" b="1" kern="1200" dirty="0">
                <a:latin typeface="Arial Narrow" panose="020B0606020202030204" pitchFamily="34" charset="0"/>
              </a:rPr>
              <a:t>500 моделей </a:t>
            </a:r>
            <a:r>
              <a:rPr lang="ru-RU" sz="1200" kern="1200" dirty="0">
                <a:latin typeface="Arial Narrow" panose="020B0606020202030204" pitchFamily="34" charset="0"/>
              </a:rPr>
              <a:t>электромобилей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5C5FBC4-4651-4754-B021-40286C180ADE}"/>
              </a:ext>
            </a:extLst>
          </p:cNvPr>
          <p:cNvSpPr/>
          <p:nvPr/>
        </p:nvSpPr>
        <p:spPr>
          <a:xfrm>
            <a:off x="1963914" y="2012200"/>
            <a:ext cx="256177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defRPr/>
            </a:pPr>
            <a:r>
              <a:rPr lang="ru-RU" sz="1200" b="1" dirty="0">
                <a:solidFill>
                  <a:srgbClr val="01AB53"/>
                </a:solidFill>
                <a:latin typeface="Arial Narrow" panose="020B0606020202030204" pitchFamily="34" charset="0"/>
              </a:rPr>
              <a:t>Сегодня</a:t>
            </a:r>
            <a:r>
              <a:rPr lang="ru-RU" sz="1200" dirty="0">
                <a:latin typeface="Arial Narrow" panose="020B0606020202030204" pitchFamily="34" charset="0"/>
              </a:rPr>
              <a:t> с учетом затрат на эксплуатацию </a:t>
            </a:r>
            <a:r>
              <a:rPr lang="ru-RU" sz="1200" b="1" dirty="0">
                <a:solidFill>
                  <a:srgbClr val="01AB53"/>
                </a:solidFill>
                <a:latin typeface="Arial Narrow" panose="020B0606020202030204" pitchFamily="34" charset="0"/>
              </a:rPr>
              <a:t>электромобили дешевле</a:t>
            </a:r>
            <a:r>
              <a:rPr lang="ru-RU" sz="1200" b="1" dirty="0"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автомобилей с ДВС</a:t>
            </a:r>
            <a:endParaRPr lang="ru-BY" sz="1200" dirty="0">
              <a:latin typeface="Arial Narrow" panose="020B0606020202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E20DFCC-8AC1-4D13-98AB-D14F547841C4}"/>
              </a:ext>
            </a:extLst>
          </p:cNvPr>
          <p:cNvCxnSpPr/>
          <p:nvPr/>
        </p:nvCxnSpPr>
        <p:spPr>
          <a:xfrm>
            <a:off x="1852188" y="3599011"/>
            <a:ext cx="9144000" cy="122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Мерседес PNG фото логотип, Mercedes Benz car logo PNG">
            <a:extLst>
              <a:ext uri="{FF2B5EF4-FFF2-40B4-BE49-F238E27FC236}">
                <a16:creationId xmlns:a16="http://schemas.microsoft.com/office/drawing/2014/main" id="{8FF5DE3F-AFA1-48C2-A667-ECC6C18E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78" y="2622660"/>
            <a:ext cx="576064" cy="3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D:\доклад\2020\nissan-symbol-2012-1920x1080.png">
            <a:extLst>
              <a:ext uri="{FF2B5EF4-FFF2-40B4-BE49-F238E27FC236}">
                <a16:creationId xmlns:a16="http://schemas.microsoft.com/office/drawing/2014/main" id="{CB8BC890-78DB-45BE-BC97-DC8FB061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768" y="2569487"/>
            <a:ext cx="788985" cy="4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доклад\2020\volkswagen-logo-2019-640x500.jpg">
            <a:extLst>
              <a:ext uri="{FF2B5EF4-FFF2-40B4-BE49-F238E27FC236}">
                <a16:creationId xmlns:a16="http://schemas.microsoft.com/office/drawing/2014/main" id="{CC77EF50-B3E6-4500-8364-ECA4FD6F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00" l="9063" r="9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84" y="2610572"/>
            <a:ext cx="484858" cy="38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D:\доклад\2020\byd-logo-2007-2560x1440.png">
            <a:extLst>
              <a:ext uri="{FF2B5EF4-FFF2-40B4-BE49-F238E27FC236}">
                <a16:creationId xmlns:a16="http://schemas.microsoft.com/office/drawing/2014/main" id="{080D9238-AA18-4700-B272-07026417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42" y="2623483"/>
            <a:ext cx="612540" cy="34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A182FB9-BCAE-47EE-9ADA-7EC21B0A0E69}"/>
              </a:ext>
            </a:extLst>
          </p:cNvPr>
          <p:cNvSpPr/>
          <p:nvPr/>
        </p:nvSpPr>
        <p:spPr>
          <a:xfrm>
            <a:off x="8655003" y="5381086"/>
            <a:ext cx="252028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defRPr/>
            </a:pPr>
            <a:r>
              <a:rPr lang="ru-RU" sz="1200" dirty="0">
                <a:latin typeface="Arial Narrow" panose="020B0606020202030204" pitchFamily="34" charset="0"/>
              </a:rPr>
              <a:t>Новые модели электромобилей </a:t>
            </a:r>
          </a:p>
          <a:p>
            <a:pPr>
              <a:lnSpc>
                <a:spcPts val="1100"/>
              </a:lnSpc>
              <a:defRPr/>
            </a:pPr>
            <a:r>
              <a:rPr lang="ru-RU" sz="1200" dirty="0">
                <a:latin typeface="Arial Narrow" panose="020B0606020202030204" pitchFamily="34" charset="0"/>
              </a:rPr>
              <a:t>имеют </a:t>
            </a:r>
            <a:r>
              <a:rPr lang="ru-RU" sz="1200" b="1" dirty="0">
                <a:solidFill>
                  <a:srgbClr val="01AB53"/>
                </a:solidFill>
                <a:latin typeface="Arial Narrow" panose="020B0606020202030204" pitchFamily="34" charset="0"/>
              </a:rPr>
              <a:t>запас хода более 300 км</a:t>
            </a:r>
            <a:endParaRPr lang="ru-BY" sz="1200" dirty="0">
              <a:solidFill>
                <a:srgbClr val="01AB53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511AC-9F64-4AA5-920D-A5FB43B29894}"/>
              </a:ext>
            </a:extLst>
          </p:cNvPr>
          <p:cNvSpPr txBox="1"/>
          <p:nvPr/>
        </p:nvSpPr>
        <p:spPr>
          <a:xfrm>
            <a:off x="4417489" y="1500144"/>
            <a:ext cx="126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ru-BY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8773CE-7E50-44EC-9AD5-A130D5CF6370}"/>
              </a:ext>
            </a:extLst>
          </p:cNvPr>
          <p:cNvSpPr txBox="1"/>
          <p:nvPr/>
        </p:nvSpPr>
        <p:spPr>
          <a:xfrm>
            <a:off x="6539638" y="1496764"/>
            <a:ext cx="126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BY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F6136B-9D9D-458E-86B5-757E5FDC1BBE}"/>
              </a:ext>
            </a:extLst>
          </p:cNvPr>
          <p:cNvSpPr txBox="1"/>
          <p:nvPr/>
        </p:nvSpPr>
        <p:spPr>
          <a:xfrm>
            <a:off x="4417489" y="3605856"/>
            <a:ext cx="126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endParaRPr lang="ru-BY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5E8F1-761E-4D7A-A62E-AF67BC04EE89}"/>
              </a:ext>
            </a:extLst>
          </p:cNvPr>
          <p:cNvSpPr txBox="1"/>
          <p:nvPr/>
        </p:nvSpPr>
        <p:spPr>
          <a:xfrm>
            <a:off x="6504555" y="3623096"/>
            <a:ext cx="126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ru-BY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C2C171-E194-4553-AE35-CAF9C19CE32A}"/>
              </a:ext>
            </a:extLst>
          </p:cNvPr>
          <p:cNvSpPr/>
          <p:nvPr/>
        </p:nvSpPr>
        <p:spPr>
          <a:xfrm rot="5400000">
            <a:off x="-3136775" y="2832883"/>
            <a:ext cx="765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Arial Black"/>
              </a:rPr>
              <a:t>НА ЭЛЕКТРОМОБИЛИ</a:t>
            </a:r>
          </a:p>
        </p:txBody>
      </p:sp>
    </p:spTree>
    <p:extLst>
      <p:ext uri="{BB962C8B-B14F-4D97-AF65-F5344CB8AC3E}">
        <p14:creationId xmlns:p14="http://schemas.microsoft.com/office/powerpoint/2010/main" val="98954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BC85CFE-D487-0943-B33C-79741814E75E}"/>
              </a:ext>
            </a:extLst>
          </p:cNvPr>
          <p:cNvCxnSpPr/>
          <p:nvPr/>
        </p:nvCxnSpPr>
        <p:spPr>
          <a:xfrm>
            <a:off x="10573067" y="1530452"/>
            <a:ext cx="0" cy="4383009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7111F4-5F01-4CC8-B62D-7EA4C94BB0AB}"/>
              </a:ext>
            </a:extLst>
          </p:cNvPr>
          <p:cNvSpPr/>
          <p:nvPr/>
        </p:nvSpPr>
        <p:spPr>
          <a:xfrm>
            <a:off x="492330" y="332656"/>
            <a:ext cx="1732166" cy="8750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9CF87-E395-482F-A467-8942BC0D7E1C}"/>
              </a:ext>
            </a:extLst>
          </p:cNvPr>
          <p:cNvSpPr txBox="1"/>
          <p:nvPr/>
        </p:nvSpPr>
        <p:spPr>
          <a:xfrm>
            <a:off x="6571380" y="6089521"/>
            <a:ext cx="1531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2027</a:t>
            </a:r>
            <a:endParaRPr lang="x-none" sz="11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462AD1EF-A31A-4276-BD97-3A9FB8E06B4B}"/>
              </a:ext>
            </a:extLst>
          </p:cNvPr>
          <p:cNvCxnSpPr/>
          <p:nvPr/>
        </p:nvCxnSpPr>
        <p:spPr>
          <a:xfrm>
            <a:off x="7051452" y="1716048"/>
            <a:ext cx="0" cy="4383009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80122AB-49A8-40C7-A316-BCA78BEC3AEC}"/>
              </a:ext>
            </a:extLst>
          </p:cNvPr>
          <p:cNvSpPr/>
          <p:nvPr/>
        </p:nvSpPr>
        <p:spPr>
          <a:xfrm>
            <a:off x="4497137" y="1179712"/>
            <a:ext cx="2563508" cy="6874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 Narrow" panose="020B0606020202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5D016D-2CFF-4D01-BE32-EBBECBAA56D4}"/>
              </a:ext>
            </a:extLst>
          </p:cNvPr>
          <p:cNvSpPr txBox="1"/>
          <p:nvPr/>
        </p:nvSpPr>
        <p:spPr>
          <a:xfrm>
            <a:off x="4470912" y="1436073"/>
            <a:ext cx="2649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Каждый 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ru-RU" sz="11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ый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 автомобиль на дороге - электромобиль</a:t>
            </a:r>
            <a:endParaRPr lang="x-none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9E3D873E-5B0C-44BA-8C0B-4AEBA3B38601}"/>
              </a:ext>
            </a:extLst>
          </p:cNvPr>
          <p:cNvSpPr/>
          <p:nvPr/>
        </p:nvSpPr>
        <p:spPr>
          <a:xfrm>
            <a:off x="1364889" y="1907922"/>
            <a:ext cx="9993877" cy="4338476"/>
          </a:xfrm>
          <a:custGeom>
            <a:avLst/>
            <a:gdLst>
              <a:gd name="connsiteX0" fmla="*/ 0 w 8391525"/>
              <a:gd name="connsiteY0" fmla="*/ 0 h 4219575"/>
              <a:gd name="connsiteX1" fmla="*/ 1390650 w 8391525"/>
              <a:gd name="connsiteY1" fmla="*/ 990600 h 4219575"/>
              <a:gd name="connsiteX2" fmla="*/ 5124450 w 8391525"/>
              <a:gd name="connsiteY2" fmla="*/ 1924050 h 4219575"/>
              <a:gd name="connsiteX3" fmla="*/ 8391525 w 8391525"/>
              <a:gd name="connsiteY3" fmla="*/ 4219575 h 4219575"/>
              <a:gd name="connsiteX4" fmla="*/ 8391525 w 8391525"/>
              <a:gd name="connsiteY4" fmla="*/ 4219575 h 42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1525" h="4219575">
                <a:moveTo>
                  <a:pt x="0" y="0"/>
                </a:moveTo>
                <a:cubicBezTo>
                  <a:pt x="268287" y="334962"/>
                  <a:pt x="536575" y="669925"/>
                  <a:pt x="1390650" y="990600"/>
                </a:cubicBezTo>
                <a:cubicBezTo>
                  <a:pt x="2244725" y="1311275"/>
                  <a:pt x="3957638" y="1385888"/>
                  <a:pt x="5124450" y="1924050"/>
                </a:cubicBezTo>
                <a:cubicBezTo>
                  <a:pt x="6291262" y="2462212"/>
                  <a:pt x="8391525" y="4219575"/>
                  <a:pt x="8391525" y="4219575"/>
                </a:cubicBezTo>
                <a:lnTo>
                  <a:pt x="8391525" y="4219575"/>
                </a:lnTo>
              </a:path>
            </a:pathLst>
          </a:custGeom>
          <a:noFill/>
          <a:ln w="365125"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2F166-EEF2-47D2-BFFA-F9D024F53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4846"/>
            <a:ext cx="1745120" cy="1612858"/>
          </a:xfrm>
          <a:prstGeom prst="rect">
            <a:avLst/>
          </a:prstGeom>
        </p:spPr>
      </p:pic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0E9117F5-3E19-4260-A4A9-374ED94EA07C}"/>
              </a:ext>
            </a:extLst>
          </p:cNvPr>
          <p:cNvSpPr/>
          <p:nvPr/>
        </p:nvSpPr>
        <p:spPr>
          <a:xfrm>
            <a:off x="1376567" y="1950623"/>
            <a:ext cx="10096500" cy="4410075"/>
          </a:xfrm>
          <a:custGeom>
            <a:avLst/>
            <a:gdLst>
              <a:gd name="connsiteX0" fmla="*/ 0 w 10096500"/>
              <a:gd name="connsiteY0" fmla="*/ 0 h 4410075"/>
              <a:gd name="connsiteX1" fmla="*/ 952500 w 10096500"/>
              <a:gd name="connsiteY1" fmla="*/ 752475 h 4410075"/>
              <a:gd name="connsiteX2" fmla="*/ 1866900 w 10096500"/>
              <a:gd name="connsiteY2" fmla="*/ 1076325 h 4410075"/>
              <a:gd name="connsiteX3" fmla="*/ 2181225 w 10096500"/>
              <a:gd name="connsiteY3" fmla="*/ 1133475 h 4410075"/>
              <a:gd name="connsiteX4" fmla="*/ 4343400 w 10096500"/>
              <a:gd name="connsiteY4" fmla="*/ 1476375 h 4410075"/>
              <a:gd name="connsiteX5" fmla="*/ 5953125 w 10096500"/>
              <a:gd name="connsiteY5" fmla="*/ 1819275 h 4410075"/>
              <a:gd name="connsiteX6" fmla="*/ 7153275 w 10096500"/>
              <a:gd name="connsiteY6" fmla="*/ 2505075 h 4410075"/>
              <a:gd name="connsiteX7" fmla="*/ 7229475 w 10096500"/>
              <a:gd name="connsiteY7" fmla="*/ 2457450 h 4410075"/>
              <a:gd name="connsiteX8" fmla="*/ 8467725 w 10096500"/>
              <a:gd name="connsiteY8" fmla="*/ 3286125 h 4410075"/>
              <a:gd name="connsiteX9" fmla="*/ 9467850 w 10096500"/>
              <a:gd name="connsiteY9" fmla="*/ 3886200 h 4410075"/>
              <a:gd name="connsiteX10" fmla="*/ 10096500 w 10096500"/>
              <a:gd name="connsiteY10" fmla="*/ 4410075 h 4410075"/>
              <a:gd name="connsiteX11" fmla="*/ 10096500 w 10096500"/>
              <a:gd name="connsiteY11" fmla="*/ 4410075 h 44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96500" h="4410075">
                <a:moveTo>
                  <a:pt x="0" y="0"/>
                </a:moveTo>
                <a:cubicBezTo>
                  <a:pt x="320675" y="286544"/>
                  <a:pt x="641350" y="573088"/>
                  <a:pt x="952500" y="752475"/>
                </a:cubicBezTo>
                <a:cubicBezTo>
                  <a:pt x="1263650" y="931862"/>
                  <a:pt x="1662113" y="1012825"/>
                  <a:pt x="1866900" y="1076325"/>
                </a:cubicBezTo>
                <a:cubicBezTo>
                  <a:pt x="2071687" y="1139825"/>
                  <a:pt x="2181225" y="1133475"/>
                  <a:pt x="2181225" y="1133475"/>
                </a:cubicBezTo>
                <a:lnTo>
                  <a:pt x="4343400" y="1476375"/>
                </a:lnTo>
                <a:cubicBezTo>
                  <a:pt x="4972050" y="1590675"/>
                  <a:pt x="5484812" y="1647825"/>
                  <a:pt x="5953125" y="1819275"/>
                </a:cubicBezTo>
                <a:cubicBezTo>
                  <a:pt x="6421438" y="1990725"/>
                  <a:pt x="6940550" y="2398713"/>
                  <a:pt x="7153275" y="2505075"/>
                </a:cubicBezTo>
                <a:cubicBezTo>
                  <a:pt x="7366000" y="2611437"/>
                  <a:pt x="7010400" y="2327275"/>
                  <a:pt x="7229475" y="2457450"/>
                </a:cubicBezTo>
                <a:cubicBezTo>
                  <a:pt x="7448550" y="2587625"/>
                  <a:pt x="8094663" y="3048000"/>
                  <a:pt x="8467725" y="3286125"/>
                </a:cubicBezTo>
                <a:cubicBezTo>
                  <a:pt x="8840787" y="3524250"/>
                  <a:pt x="9196388" y="3698875"/>
                  <a:pt x="9467850" y="3886200"/>
                </a:cubicBezTo>
                <a:cubicBezTo>
                  <a:pt x="9739312" y="4073525"/>
                  <a:pt x="10096500" y="4410075"/>
                  <a:pt x="10096500" y="4410075"/>
                </a:cubicBezTo>
                <a:lnTo>
                  <a:pt x="10096500" y="4410075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 Narrow" panose="020B060602020203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BDE2B35-5479-404B-987A-32A80D0802ED}"/>
              </a:ext>
            </a:extLst>
          </p:cNvPr>
          <p:cNvGrpSpPr/>
          <p:nvPr/>
        </p:nvGrpSpPr>
        <p:grpSpPr>
          <a:xfrm>
            <a:off x="6556821" y="3278133"/>
            <a:ext cx="1207864" cy="845112"/>
            <a:chOff x="6828204" y="3049348"/>
            <a:chExt cx="1207864" cy="84511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17F553B-27A4-4D56-811F-63C53512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B28BFC5-DFEF-44D6-94F9-04036D2C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14FCB34-98F6-4D51-BFB4-30AE1458AEE8}"/>
              </a:ext>
            </a:extLst>
          </p:cNvPr>
          <p:cNvGrpSpPr/>
          <p:nvPr/>
        </p:nvGrpSpPr>
        <p:grpSpPr>
          <a:xfrm>
            <a:off x="8321696" y="4133119"/>
            <a:ext cx="1207864" cy="845112"/>
            <a:chOff x="6828204" y="3049348"/>
            <a:chExt cx="1207864" cy="84511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08CF2E-8842-4045-8950-2A7169644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170D93B-DFAF-4817-A103-E0DE46CA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69047AA-590B-4A08-9E70-8ABFB40F291F}"/>
              </a:ext>
            </a:extLst>
          </p:cNvPr>
          <p:cNvGrpSpPr/>
          <p:nvPr/>
        </p:nvGrpSpPr>
        <p:grpSpPr>
          <a:xfrm>
            <a:off x="9258835" y="4731356"/>
            <a:ext cx="1207864" cy="845112"/>
            <a:chOff x="6828204" y="3049348"/>
            <a:chExt cx="1207864" cy="845112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D1EDE52-6031-4799-AD4E-D138E76F2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341939B-CC23-41D9-A696-D735235D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4862EC8-0F95-4597-8CE0-0C105449F3B6}"/>
              </a:ext>
            </a:extLst>
          </p:cNvPr>
          <p:cNvGrpSpPr/>
          <p:nvPr/>
        </p:nvGrpSpPr>
        <p:grpSpPr>
          <a:xfrm>
            <a:off x="2769356" y="2537998"/>
            <a:ext cx="1207864" cy="845112"/>
            <a:chOff x="6828204" y="3049348"/>
            <a:chExt cx="1207864" cy="845112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E3ED350-C054-4E51-B856-C4998943F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64D7C09-5870-4099-B429-6C2E741C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CC5E6C-6726-48D4-B414-0F57CB6D08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961" r="89869">
                        <a14:foregroundMark x1="1961" y1="38889" x2="16340" y2="53333"/>
                        <a14:foregroundMark x1="16340" y1="53333" x2="16830" y2="53778"/>
                        <a14:foregroundMark x1="21078" y1="47778" x2="22059" y2="49556"/>
                        <a14:backgroundMark x1="32190" y1="7556" x2="54412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0" r="76865" b="40024"/>
          <a:stretch/>
        </p:blipFill>
        <p:spPr>
          <a:xfrm>
            <a:off x="1187404" y="1751748"/>
            <a:ext cx="815458" cy="74295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5FD0DD-941F-4E47-92E9-4A3D47AE77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961" r="89869">
                        <a14:foregroundMark x1="1961" y1="38889" x2="16340" y2="53333"/>
                        <a14:foregroundMark x1="16340" y1="53333" x2="16830" y2="53778"/>
                        <a14:foregroundMark x1="21078" y1="47778" x2="22059" y2="49556"/>
                        <a14:backgroundMark x1="32190" y1="7556" x2="54412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0" r="76865" b="40024"/>
          <a:stretch/>
        </p:blipFill>
        <p:spPr>
          <a:xfrm>
            <a:off x="3918600" y="2785475"/>
            <a:ext cx="815458" cy="74295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374A9A0-7EBB-48D8-8C92-1486FE4EE5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961" r="89869">
                        <a14:foregroundMark x1="1961" y1="38889" x2="16340" y2="53333"/>
                        <a14:foregroundMark x1="16340" y1="53333" x2="16830" y2="53778"/>
                        <a14:foregroundMark x1="21078" y1="47778" x2="22059" y2="49556"/>
                        <a14:backgroundMark x1="32190" y1="7556" x2="54412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0" r="76865" b="40024"/>
          <a:stretch/>
        </p:blipFill>
        <p:spPr>
          <a:xfrm>
            <a:off x="5824102" y="3090064"/>
            <a:ext cx="815458" cy="742951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B20E0B2A-060B-4774-A70E-EBF14DF5197B}"/>
              </a:ext>
            </a:extLst>
          </p:cNvPr>
          <p:cNvSpPr txBox="1">
            <a:spLocks/>
          </p:cNvSpPr>
          <p:nvPr/>
        </p:nvSpPr>
        <p:spPr>
          <a:xfrm rot="5400000">
            <a:off x="8261111" y="1399404"/>
            <a:ext cx="685800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                  </a:t>
            </a: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 Black"/>
                <a:ea typeface="+mn-ea"/>
                <a:cs typeface="+mn-cs"/>
              </a:rPr>
              <a:t>ТРАНСФОРМАЦИЯ</a:t>
            </a:r>
            <a:r>
              <a:rPr lang="en-US" sz="3600" b="1" dirty="0">
                <a:solidFill>
                  <a:srgbClr val="00B050"/>
                </a:solidFill>
                <a:latin typeface="Arial Black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 Narrow" panose="020B0606020202030204" pitchFamily="34" charset="0"/>
              </a:rPr>
              <a:t>                                       </a:t>
            </a:r>
            <a:endParaRPr lang="ru-RU" sz="32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98083F-2704-4AD4-95B2-C78C7ADCD6AA}"/>
              </a:ext>
            </a:extLst>
          </p:cNvPr>
          <p:cNvSpPr/>
          <p:nvPr/>
        </p:nvSpPr>
        <p:spPr>
          <a:xfrm>
            <a:off x="7975043" y="1182159"/>
            <a:ext cx="2563508" cy="687468"/>
          </a:xfrm>
          <a:prstGeom prst="rect">
            <a:avLst/>
          </a:prstGeom>
          <a:solidFill>
            <a:srgbClr val="2E4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109C2-D61D-40A6-9298-2EEAF7950F8A}"/>
              </a:ext>
            </a:extLst>
          </p:cNvPr>
          <p:cNvSpPr txBox="1"/>
          <p:nvPr/>
        </p:nvSpPr>
        <p:spPr>
          <a:xfrm>
            <a:off x="7923440" y="1147221"/>
            <a:ext cx="2649456" cy="96949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Каждый </a:t>
            </a: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2-ой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 проданный автомобиль – электромобиль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2035 году – </a:t>
            </a: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9 из 10  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проданных автомобилей будут иметь электропривод</a:t>
            </a:r>
          </a:p>
          <a:p>
            <a:endParaRPr lang="x-none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375A3-C128-4B4C-9004-5A2FF1EB7061}"/>
              </a:ext>
            </a:extLst>
          </p:cNvPr>
          <p:cNvSpPr txBox="1"/>
          <p:nvPr/>
        </p:nvSpPr>
        <p:spPr>
          <a:xfrm>
            <a:off x="594751" y="418727"/>
            <a:ext cx="152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В конце 2020 года электромобили 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опередили по продажам дизельные</a:t>
            </a:r>
            <a:r>
              <a:rPr lang="en-US" sz="9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автомобили</a:t>
            </a:r>
            <a:endParaRPr lang="x-none" sz="9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A0C7DAD-B053-9647-86C0-20EA66184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98" y="1122358"/>
            <a:ext cx="1745120" cy="16128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514D2DD-1CDA-4329-BA25-178DA3E337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961" r="89869">
                        <a14:foregroundMark x1="1961" y1="38889" x2="16340" y2="53333"/>
                        <a14:foregroundMark x1="16340" y1="53333" x2="16830" y2="53778"/>
                        <a14:foregroundMark x1="21078" y1="47778" x2="22059" y2="49556"/>
                        <a14:backgroundMark x1="32190" y1="7556" x2="54412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0" r="76865" b="40024"/>
          <a:stretch/>
        </p:blipFill>
        <p:spPr>
          <a:xfrm>
            <a:off x="1983356" y="2295824"/>
            <a:ext cx="815458" cy="74295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B7BF26-DEAF-574B-A2B5-8AE1C98618D5}"/>
              </a:ext>
            </a:extLst>
          </p:cNvPr>
          <p:cNvSpPr/>
          <p:nvPr/>
        </p:nvSpPr>
        <p:spPr>
          <a:xfrm>
            <a:off x="2425901" y="1230600"/>
            <a:ext cx="17517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Arial Narrow" panose="020B0606020202030204" pitchFamily="34" charset="0"/>
              </a:rPr>
              <a:t>К </a:t>
            </a:r>
            <a:r>
              <a:rPr lang="ru-RU" sz="1100" b="1" dirty="0">
                <a:solidFill>
                  <a:srgbClr val="00B050"/>
                </a:solidFill>
                <a:latin typeface="Arial Narrow" panose="020B0606020202030204" pitchFamily="34" charset="0"/>
              </a:rPr>
              <a:t>2023</a:t>
            </a:r>
            <a:r>
              <a:rPr lang="ru-RU" sz="1100" dirty="0">
                <a:latin typeface="Arial Narrow" panose="020B0606020202030204" pitchFamily="34" charset="0"/>
              </a:rPr>
              <a:t> году </a:t>
            </a:r>
            <a:r>
              <a:rPr lang="ru-RU" sz="1100" b="1" dirty="0">
                <a:solidFill>
                  <a:srgbClr val="00B050"/>
                </a:solidFill>
                <a:latin typeface="Arial Narrow" panose="020B0606020202030204" pitchFamily="34" charset="0"/>
              </a:rPr>
              <a:t>32%</a:t>
            </a:r>
            <a:r>
              <a:rPr lang="ru-RU" sz="1100" dirty="0">
                <a:latin typeface="Arial Narrow" panose="020B0606020202030204" pitchFamily="34" charset="0"/>
              </a:rPr>
              <a:t> продаж – авто с электрическим  приводом</a:t>
            </a:r>
            <a:endParaRPr lang="ru-RU" sz="1100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14C1F55-1E35-C741-8270-0357625C9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07" y="3984952"/>
            <a:ext cx="1745120" cy="1612858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C2B9830-8DE2-9C4B-939D-EDEED964A67C}"/>
              </a:ext>
            </a:extLst>
          </p:cNvPr>
          <p:cNvSpPr/>
          <p:nvPr/>
        </p:nvSpPr>
        <p:spPr>
          <a:xfrm>
            <a:off x="3892497" y="4021883"/>
            <a:ext cx="16782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 Narrow" panose="020B0606020202030204" pitchFamily="34" charset="0"/>
              </a:rPr>
              <a:t>К </a:t>
            </a:r>
            <a:r>
              <a:rPr lang="ru-RU" sz="1100" b="1" dirty="0">
                <a:solidFill>
                  <a:srgbClr val="00B050"/>
                </a:solidFill>
                <a:latin typeface="Arial Narrow" panose="020B0606020202030204" pitchFamily="34" charset="0"/>
              </a:rPr>
              <a:t>2025</a:t>
            </a:r>
            <a:r>
              <a:rPr lang="ru-RU" sz="1100" b="1" dirty="0">
                <a:latin typeface="Arial Narrow" panose="020B0606020202030204" pitchFamily="34" charset="0"/>
              </a:rPr>
              <a:t> году </a:t>
            </a:r>
            <a:r>
              <a:rPr lang="ru-RU" sz="1100" b="1" dirty="0">
                <a:solidFill>
                  <a:srgbClr val="00B050"/>
                </a:solidFill>
                <a:latin typeface="Arial Narrow" panose="020B0606020202030204" pitchFamily="34" charset="0"/>
              </a:rPr>
              <a:t>65%</a:t>
            </a:r>
            <a:r>
              <a:rPr lang="ru-RU" sz="1100" b="1" dirty="0">
                <a:latin typeface="Arial Narrow" panose="020B0606020202030204" pitchFamily="34" charset="0"/>
              </a:rPr>
              <a:t> продаж в Европе – авто с электрическим приводом </a:t>
            </a:r>
            <a:endParaRPr lang="ru-RU" sz="1100" b="1" dirty="0">
              <a:effectLst/>
              <a:latin typeface="Arial Narrow" panose="020B060602020203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D6871D3-640B-5A48-ADF6-5FEB69A85FF2}"/>
              </a:ext>
            </a:extLst>
          </p:cNvPr>
          <p:cNvGrpSpPr/>
          <p:nvPr/>
        </p:nvGrpSpPr>
        <p:grpSpPr>
          <a:xfrm>
            <a:off x="4753887" y="2842150"/>
            <a:ext cx="1207864" cy="845112"/>
            <a:chOff x="6828204" y="3049348"/>
            <a:chExt cx="1207864" cy="845112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4219435-CD35-0043-AC61-C0C31B975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86CD60B-A911-8B40-A084-057B6C20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221A2D2-3B9D-004B-AB2F-3D2408C7A4FE}"/>
              </a:ext>
            </a:extLst>
          </p:cNvPr>
          <p:cNvGrpSpPr/>
          <p:nvPr/>
        </p:nvGrpSpPr>
        <p:grpSpPr>
          <a:xfrm>
            <a:off x="7482319" y="3667340"/>
            <a:ext cx="1207864" cy="845112"/>
            <a:chOff x="6828204" y="3049348"/>
            <a:chExt cx="1207864" cy="845112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DF0F2BE-F716-5749-B210-5735BEA3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699" y1="35778" x2="48529" y2="48889"/>
                          <a14:foregroundMark x1="30556" y1="44222" x2="42974" y2="53556"/>
                          <a14:foregroundMark x1="50000" y1="45333" x2="50980" y2="48000"/>
                          <a14:backgroundMark x1="34804" y1="8667" x2="54085" y2="2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28246" r="41527" b="40310"/>
            <a:stretch/>
          </p:blipFill>
          <p:spPr>
            <a:xfrm rot="152247">
              <a:off x="6828204" y="3049348"/>
              <a:ext cx="1207864" cy="845112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2DD2E248-8A86-CF4E-8D27-AB0C52F68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921">
              <a:off x="7259177" y="3161582"/>
              <a:ext cx="110780" cy="164428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5C63ED5-EB23-4A78-9F30-BC0FAFCB19D5}"/>
              </a:ext>
            </a:extLst>
          </p:cNvPr>
          <p:cNvSpPr txBox="1"/>
          <p:nvPr/>
        </p:nvSpPr>
        <p:spPr>
          <a:xfrm>
            <a:off x="9340376" y="6425607"/>
            <a:ext cx="2132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BCG | bcg.com/featured insights</a:t>
            </a:r>
            <a:endParaRPr lang="x-none" sz="11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3FD49E-488E-41A6-87D7-11DFB712364A}"/>
              </a:ext>
            </a:extLst>
          </p:cNvPr>
          <p:cNvSpPr/>
          <p:nvPr/>
        </p:nvSpPr>
        <p:spPr>
          <a:xfrm>
            <a:off x="8736995" y="225350"/>
            <a:ext cx="2744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1200" dirty="0">
                <a:solidFill>
                  <a:srgbClr val="00B050"/>
                </a:solidFill>
                <a:latin typeface="Arial Black"/>
              </a:rPr>
              <a:t>БУДУЩЕЕ</a:t>
            </a:r>
            <a:endParaRPr lang="x-none" sz="3600" b="1" kern="1200" dirty="0">
              <a:solidFill>
                <a:srgbClr val="00B050"/>
              </a:solidFill>
              <a:latin typeface="Arial Black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4AA1E33-42A3-47C1-A7CF-83D87E578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95" y="2009166"/>
            <a:ext cx="2644673" cy="15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2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CDB021F4-8211-4716-9352-83743B2F6F61}"/>
              </a:ext>
            </a:extLst>
          </p:cNvPr>
          <p:cNvGrpSpPr/>
          <p:nvPr/>
        </p:nvGrpSpPr>
        <p:grpSpPr>
          <a:xfrm>
            <a:off x="4713849" y="83668"/>
            <a:ext cx="7322341" cy="6690664"/>
            <a:chOff x="4534095" y="83668"/>
            <a:chExt cx="7322341" cy="6690664"/>
          </a:xfrm>
        </p:grpSpPr>
        <p:pic>
          <p:nvPicPr>
            <p:cNvPr id="4" name="Picture 2" descr="Electric vehicle trends | Deloitte Insights">
              <a:extLst>
                <a:ext uri="{FF2B5EF4-FFF2-40B4-BE49-F238E27FC236}">
                  <a16:creationId xmlns:a16="http://schemas.microsoft.com/office/drawing/2014/main" id="{4C9B4A50-AD28-4B55-8680-3C690BC24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7"/>
            <a:stretch/>
          </p:blipFill>
          <p:spPr bwMode="auto">
            <a:xfrm>
              <a:off x="4534095" y="83668"/>
              <a:ext cx="7322341" cy="669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820F6C7-E192-4EDB-BF27-F8F8F3EF1F64}"/>
                </a:ext>
              </a:extLst>
            </p:cNvPr>
            <p:cNvGrpSpPr/>
            <p:nvPr/>
          </p:nvGrpSpPr>
          <p:grpSpPr>
            <a:xfrm>
              <a:off x="5067791" y="766758"/>
              <a:ext cx="983759" cy="625230"/>
              <a:chOff x="3523690" y="766757"/>
              <a:chExt cx="954587" cy="62523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08C6167-4B28-4EA8-A143-CF2B6A585C78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9" cy="625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3FD362-654A-4F4B-B18D-35030B600192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878671" cy="404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Tesla:</a:t>
                </a:r>
                <a:r>
                  <a:rPr lang="en-US" sz="900" dirty="0">
                    <a:latin typeface="+mj-lt"/>
                  </a:rPr>
                  <a:t> </a:t>
                </a:r>
                <a:r>
                  <a:rPr lang="ru-RU" sz="900" dirty="0">
                    <a:latin typeface="+mj-lt"/>
                  </a:rPr>
                  <a:t>Завод в Китае</a:t>
                </a:r>
                <a:r>
                  <a:rPr lang="en-US" sz="900" dirty="0">
                    <a:latin typeface="+mj-lt"/>
                  </a:rPr>
                  <a:t> </a:t>
                </a:r>
                <a:r>
                  <a:rPr lang="ru-RU" sz="900" b="1" dirty="0">
                    <a:latin typeface="+mj-lt"/>
                  </a:rPr>
                  <a:t>5 млн. эл-й в год</a:t>
                </a: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E57B28C-A35E-4743-B4E6-F13E8C791E47}"/>
                </a:ext>
              </a:extLst>
            </p:cNvPr>
            <p:cNvSpPr/>
            <p:nvPr/>
          </p:nvSpPr>
          <p:spPr>
            <a:xfrm>
              <a:off x="5123608" y="1562095"/>
              <a:ext cx="1036383" cy="625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68B3-8492-4A7F-A4BC-16D50A42B2CD}"/>
                </a:ext>
              </a:extLst>
            </p:cNvPr>
            <p:cNvSpPr txBox="1"/>
            <p:nvPr/>
          </p:nvSpPr>
          <p:spPr>
            <a:xfrm>
              <a:off x="5067790" y="1338130"/>
              <a:ext cx="1036383" cy="712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900" b="1" dirty="0">
                  <a:latin typeface="+mj-lt"/>
                </a:rPr>
                <a:t>JLR:</a:t>
              </a:r>
              <a:r>
                <a:rPr lang="en-US" sz="900" dirty="0">
                  <a:latin typeface="+mj-lt"/>
                </a:rPr>
                <a:t> </a:t>
              </a:r>
              <a:r>
                <a:rPr lang="ru-RU" sz="900" b="1" dirty="0">
                  <a:latin typeface="+mj-lt"/>
                </a:rPr>
                <a:t>1 млрд</a:t>
              </a:r>
              <a:r>
                <a:rPr lang="ru-RU" sz="900" dirty="0">
                  <a:latin typeface="+mj-lt"/>
                </a:rPr>
                <a:t>. инвестиций в производство электромобилей в Соединенное Королевство</a:t>
              </a:r>
              <a:endParaRPr lang="ru-RU" sz="900" b="1" dirty="0">
                <a:latin typeface="+mj-lt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57982F8-488C-40F7-ABFB-004223C57D61}"/>
                </a:ext>
              </a:extLst>
            </p:cNvPr>
            <p:cNvGrpSpPr/>
            <p:nvPr/>
          </p:nvGrpSpPr>
          <p:grpSpPr>
            <a:xfrm>
              <a:off x="5067790" y="2231797"/>
              <a:ext cx="905523" cy="863273"/>
              <a:chOff x="3523690" y="766757"/>
              <a:chExt cx="1047262" cy="625230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0B0882FD-8E81-417C-92B5-4FCD487F58E7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9" cy="625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996034-D6FE-4FCD-BC35-6578FA1DF85D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047262" cy="439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SAIC/VW:</a:t>
                </a:r>
                <a:r>
                  <a:rPr lang="en-US" sz="900" dirty="0">
                    <a:latin typeface="+mj-lt"/>
                  </a:rPr>
                  <a:t> </a:t>
                </a:r>
                <a:endParaRPr lang="ru-RU" sz="900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2,3 </a:t>
                </a:r>
                <a:r>
                  <a:rPr lang="ru-RU" sz="900" b="1" dirty="0">
                    <a:latin typeface="+mj-lt"/>
                  </a:rPr>
                  <a:t>млрд. </a:t>
                </a:r>
                <a:r>
                  <a:rPr lang="ru-RU" sz="900" dirty="0">
                    <a:latin typeface="+mj-lt"/>
                  </a:rPr>
                  <a:t>инвестиций в китайским произв. эл-й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3B8B9B69-9622-40DC-B1A0-D212B9B37D03}"/>
                </a:ext>
              </a:extLst>
            </p:cNvPr>
            <p:cNvGrpSpPr/>
            <p:nvPr/>
          </p:nvGrpSpPr>
          <p:grpSpPr>
            <a:xfrm>
              <a:off x="6125746" y="2166386"/>
              <a:ext cx="1036383" cy="886317"/>
              <a:chOff x="3523690" y="766757"/>
              <a:chExt cx="1108499" cy="64192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3BD03D03-3817-41E8-8CF8-77D428208CAB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9" cy="625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20CD6F-0604-411B-B379-EEA6DA4ECA15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58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BMW: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25% </a:t>
                </a:r>
                <a:r>
                  <a:rPr lang="ru-RU" sz="900" dirty="0">
                    <a:latin typeface="+mj-lt"/>
                  </a:rPr>
                  <a:t>продаж эл-й </a:t>
                </a:r>
                <a:r>
                  <a:rPr lang="ru-RU" sz="900" b="1" dirty="0">
                    <a:latin typeface="+mj-lt"/>
                  </a:rPr>
                  <a:t>к 2021 г. </a:t>
                </a:r>
                <a:r>
                  <a:rPr lang="ru-RU" sz="900" dirty="0">
                    <a:latin typeface="+mj-lt"/>
                  </a:rPr>
                  <a:t>Суммарное количество</a:t>
                </a:r>
                <a:r>
                  <a:rPr lang="ru-RU" sz="900" b="1" dirty="0">
                    <a:latin typeface="+mj-lt"/>
                  </a:rPr>
                  <a:t> проданных эл-й более 1 млн.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EA02E12-3C10-44B6-A2FD-268038664B78}"/>
                </a:ext>
              </a:extLst>
            </p:cNvPr>
            <p:cNvGrpSpPr/>
            <p:nvPr/>
          </p:nvGrpSpPr>
          <p:grpSpPr>
            <a:xfrm>
              <a:off x="7206801" y="474857"/>
              <a:ext cx="1036383" cy="1087237"/>
              <a:chOff x="3523690" y="766757"/>
              <a:chExt cx="1108499" cy="625230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52F2F6A-5D02-4F5C-859A-1C8127358B00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9" cy="625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70564-F810-48E3-A638-08A813767191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40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Fiat Chrysler: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30 </a:t>
                </a:r>
                <a:r>
                  <a:rPr lang="ru-RU" sz="900" dirty="0">
                    <a:latin typeface="+mj-lt"/>
                  </a:rPr>
                  <a:t>моделей электромобилей к 2022 </a:t>
                </a:r>
                <a:r>
                  <a:rPr lang="ru-RU" sz="900" b="1" dirty="0">
                    <a:latin typeface="+mj-lt"/>
                  </a:rPr>
                  <a:t>60% </a:t>
                </a:r>
                <a:r>
                  <a:rPr lang="ru-RU" sz="900" dirty="0">
                    <a:latin typeface="+mj-lt"/>
                  </a:rPr>
                  <a:t>продаж Европе эл-и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4560865-7DAD-439D-BFCB-7B85F12C43D9}"/>
                </a:ext>
              </a:extLst>
            </p:cNvPr>
            <p:cNvGrpSpPr/>
            <p:nvPr/>
          </p:nvGrpSpPr>
          <p:grpSpPr>
            <a:xfrm>
              <a:off x="7203950" y="1746030"/>
              <a:ext cx="1036383" cy="1325221"/>
              <a:chOff x="3523690" y="766757"/>
              <a:chExt cx="1108499" cy="625230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B5C7E907-3635-45B3-AC49-87F7087DF525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9" cy="625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487E8F-61D5-48F6-8A65-36B9F97F2148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33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Renault-Nissan-Mitsubishi: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20 </a:t>
                </a:r>
                <a:r>
                  <a:rPr lang="ru-RU" sz="900" dirty="0">
                    <a:latin typeface="+mj-lt"/>
                  </a:rPr>
                  <a:t>моделей электромобилей</a:t>
                </a:r>
                <a:r>
                  <a:rPr lang="en-US" sz="900" dirty="0">
                    <a:latin typeface="+mj-lt"/>
                  </a:rPr>
                  <a:t>;</a:t>
                </a:r>
                <a:r>
                  <a:rPr lang="ru-RU" sz="900" dirty="0">
                    <a:latin typeface="+mj-lt"/>
                  </a:rPr>
                  <a:t> </a:t>
                </a:r>
                <a:r>
                  <a:rPr lang="en-US" sz="900" b="1" dirty="0">
                    <a:latin typeface="+mj-lt"/>
                  </a:rPr>
                  <a:t>42</a:t>
                </a:r>
                <a:r>
                  <a:rPr lang="ru-RU" sz="900" b="1" dirty="0">
                    <a:latin typeface="+mj-lt"/>
                  </a:rPr>
                  <a:t>% </a:t>
                </a:r>
                <a:r>
                  <a:rPr lang="ru-RU" sz="900" dirty="0">
                    <a:latin typeface="+mj-lt"/>
                  </a:rPr>
                  <a:t>продаж Европе</a:t>
                </a:r>
                <a:r>
                  <a:rPr lang="en-US" sz="900" dirty="0">
                    <a:latin typeface="+mj-lt"/>
                  </a:rPr>
                  <a:t> (Nissan)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20D2E184-F3C4-4E21-B704-287B7B594F19}"/>
                </a:ext>
              </a:extLst>
            </p:cNvPr>
            <p:cNvGrpSpPr/>
            <p:nvPr/>
          </p:nvGrpSpPr>
          <p:grpSpPr>
            <a:xfrm>
              <a:off x="8247909" y="2524685"/>
              <a:ext cx="1036383" cy="621514"/>
              <a:chOff x="3523690" y="766757"/>
              <a:chExt cx="1108499" cy="357410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A45DE25C-DEC9-47DB-8B12-60801B018598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8" cy="357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CF1DD4-7AD9-4782-9386-37C68C813378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28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BMW: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25 </a:t>
                </a:r>
                <a:r>
                  <a:rPr lang="ru-RU" sz="900" dirty="0">
                    <a:latin typeface="+mj-lt"/>
                  </a:rPr>
                  <a:t>моделей электромобилей к 202</a:t>
                </a:r>
                <a:r>
                  <a:rPr lang="en-US" sz="900" dirty="0">
                    <a:latin typeface="+mj-lt"/>
                  </a:rPr>
                  <a:t>3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937A7D09-4865-48F3-9CCB-83A55A10B157}"/>
                </a:ext>
              </a:extLst>
            </p:cNvPr>
            <p:cNvGrpSpPr/>
            <p:nvPr/>
          </p:nvGrpSpPr>
          <p:grpSpPr>
            <a:xfrm>
              <a:off x="9342181" y="161711"/>
              <a:ext cx="1036383" cy="1008201"/>
              <a:chOff x="3523690" y="766757"/>
              <a:chExt cx="1108499" cy="57978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59C6A35-31BC-4152-BDDA-D7627550D262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B4CB8A7-E02C-48A8-9C46-EF6E2E9C3B8F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52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VW Group: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25% </a:t>
                </a:r>
                <a:r>
                  <a:rPr lang="ru-RU" sz="900" dirty="0">
                    <a:latin typeface="+mj-lt"/>
                  </a:rPr>
                  <a:t>мировых продаж </a:t>
                </a:r>
                <a:r>
                  <a:rPr lang="ru-RU" sz="900" b="1" dirty="0">
                    <a:latin typeface="+mj-lt"/>
                  </a:rPr>
                  <a:t>– э</a:t>
                </a:r>
                <a:r>
                  <a:rPr lang="ru-RU" sz="900" dirty="0">
                    <a:latin typeface="+mj-lt"/>
                  </a:rPr>
                  <a:t>лектромобили</a:t>
                </a:r>
                <a:r>
                  <a:rPr lang="en-US" sz="900" dirty="0">
                    <a:latin typeface="+mj-lt"/>
                  </a:rPr>
                  <a:t>;</a:t>
                </a:r>
                <a:endParaRPr lang="ru-RU" sz="900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3 млн. в год </a:t>
                </a:r>
                <a:r>
                  <a:rPr lang="ru-RU" sz="900" dirty="0">
                    <a:latin typeface="+mj-lt"/>
                  </a:rPr>
                  <a:t>проданных эл-й к 2025 </a:t>
                </a:r>
                <a:r>
                  <a:rPr lang="ru-RU" sz="900" b="1" dirty="0">
                    <a:latin typeface="+mj-lt"/>
                  </a:rPr>
                  <a:t>1,5 млн</a:t>
                </a:r>
                <a:r>
                  <a:rPr lang="en-US" sz="900" b="1" dirty="0">
                    <a:latin typeface="+mj-lt"/>
                  </a:rPr>
                  <a:t>.</a:t>
                </a:r>
                <a:r>
                  <a:rPr lang="ru-RU" sz="900" dirty="0">
                    <a:latin typeface="+mj-lt"/>
                  </a:rPr>
                  <a:t> под брендом </a:t>
                </a:r>
                <a:r>
                  <a:rPr lang="en-US" sz="900" dirty="0">
                    <a:latin typeface="+mj-lt"/>
                  </a:rPr>
                  <a:t>VW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986AB05-3234-43A5-ABC6-6AE56DC2B1AF}"/>
                </a:ext>
              </a:extLst>
            </p:cNvPr>
            <p:cNvGrpSpPr/>
            <p:nvPr/>
          </p:nvGrpSpPr>
          <p:grpSpPr>
            <a:xfrm>
              <a:off x="9336479" y="1281209"/>
              <a:ext cx="1036383" cy="656658"/>
              <a:chOff x="3523690" y="766757"/>
              <a:chExt cx="1108499" cy="567043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DC43B470-36FB-4196-B17C-DB18B8A0BC09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560892-0010-42C5-A2F5-1B4BA9FBCAC2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43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Toyota: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Цель 5,5 млн. проданных э</a:t>
                </a:r>
                <a:r>
                  <a:rPr lang="ru-RU" sz="900" dirty="0">
                    <a:latin typeface="+mj-lt"/>
                  </a:rPr>
                  <a:t>л-й</a:t>
                </a:r>
                <a:r>
                  <a:rPr lang="en-US" sz="900" dirty="0">
                    <a:latin typeface="+mj-lt"/>
                  </a:rPr>
                  <a:t>;</a:t>
                </a:r>
                <a:endParaRPr lang="ru-RU" sz="900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к 2025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843428DF-DA91-4A65-9633-48878999F8FB}"/>
                </a:ext>
              </a:extLst>
            </p:cNvPr>
            <p:cNvGrpSpPr/>
            <p:nvPr/>
          </p:nvGrpSpPr>
          <p:grpSpPr>
            <a:xfrm>
              <a:off x="9313074" y="2618341"/>
              <a:ext cx="1036383" cy="656658"/>
              <a:chOff x="3523690" y="766757"/>
              <a:chExt cx="1108499" cy="567043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04036C69-D310-4F9A-89F3-255D3494F2C5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9C26542-3A1A-4F9E-B118-CC4932737821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43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GM: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1 млн. проданных эл-й в мире </a:t>
                </a:r>
                <a:r>
                  <a:rPr lang="ru-RU" sz="900" dirty="0">
                    <a:latin typeface="+mj-lt"/>
                  </a:rPr>
                  <a:t>к 2025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A1D2091-78CF-4A8C-9436-8A9445270AAE}"/>
                </a:ext>
              </a:extLst>
            </p:cNvPr>
            <p:cNvGrpSpPr/>
            <p:nvPr/>
          </p:nvGrpSpPr>
          <p:grpSpPr>
            <a:xfrm>
              <a:off x="9330382" y="2000237"/>
              <a:ext cx="1036383" cy="656658"/>
              <a:chOff x="3523690" y="766757"/>
              <a:chExt cx="1108499" cy="567043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0AEAB09F-A5BD-4EC8-8D6E-80CCA2CF1A7A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25402B-8181-4252-99EF-C83B3A62876E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349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BMW: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33% </a:t>
                </a:r>
                <a:r>
                  <a:rPr lang="ru-RU" sz="900" b="1" dirty="0">
                    <a:latin typeface="+mj-lt"/>
                  </a:rPr>
                  <a:t>продаж </a:t>
                </a:r>
                <a:r>
                  <a:rPr lang="ru-RU" sz="900" dirty="0">
                    <a:latin typeface="+mj-lt"/>
                  </a:rPr>
                  <a:t>эл-и в Европе к 2025 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A8F3ED2-457F-4DC5-A47D-FFA7B5735355}"/>
                </a:ext>
              </a:extLst>
            </p:cNvPr>
            <p:cNvGrpSpPr/>
            <p:nvPr/>
          </p:nvGrpSpPr>
          <p:grpSpPr>
            <a:xfrm>
              <a:off x="10385818" y="1961683"/>
              <a:ext cx="1204398" cy="656658"/>
              <a:chOff x="3523690" y="766757"/>
              <a:chExt cx="1288205" cy="567043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75DD0905-4BE0-4E0B-928B-2FD7D48C93E2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1CD03AA-B814-4158-B4B5-9D0C076D8905}"/>
                  </a:ext>
                </a:extLst>
              </p:cNvPr>
              <p:cNvSpPr txBox="1"/>
              <p:nvPr/>
            </p:nvSpPr>
            <p:spPr>
              <a:xfrm>
                <a:off x="3523690" y="840861"/>
                <a:ext cx="1288205" cy="349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Mazda: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Весь </a:t>
                </a:r>
                <a:r>
                  <a:rPr lang="ru-RU" sz="900" dirty="0">
                    <a:latin typeface="+mj-lt"/>
                  </a:rPr>
                  <a:t>модельный ряд – </a:t>
                </a:r>
                <a:r>
                  <a:rPr lang="ru-RU" sz="900" b="1" dirty="0">
                    <a:latin typeface="+mj-lt"/>
                  </a:rPr>
                  <a:t>электромобили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17F74892-2699-4B43-89F0-D21E141DEF63}"/>
                </a:ext>
              </a:extLst>
            </p:cNvPr>
            <p:cNvGrpSpPr/>
            <p:nvPr/>
          </p:nvGrpSpPr>
          <p:grpSpPr>
            <a:xfrm>
              <a:off x="10390170" y="1353225"/>
              <a:ext cx="1036383" cy="656658"/>
              <a:chOff x="3523690" y="766757"/>
              <a:chExt cx="1108499" cy="567043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382225F9-DF72-4C34-B1F2-DBA882DCB9E5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E66E6A-C753-4D75-896B-A50E5A28268E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349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BMW: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50</a:t>
                </a:r>
                <a:r>
                  <a:rPr lang="en-US" sz="900" b="1" dirty="0">
                    <a:latin typeface="+mj-lt"/>
                  </a:rPr>
                  <a:t>% </a:t>
                </a:r>
                <a:r>
                  <a:rPr lang="ru-RU" sz="900" b="1" dirty="0">
                    <a:latin typeface="+mj-lt"/>
                  </a:rPr>
                  <a:t>продаж </a:t>
                </a:r>
                <a:r>
                  <a:rPr lang="ru-RU" sz="900" dirty="0">
                    <a:latin typeface="+mj-lt"/>
                  </a:rPr>
                  <a:t>эл-и в Европе к 2025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99FFEB8-29DF-40EF-AC99-65ECF2AAF221}"/>
                </a:ext>
              </a:extLst>
            </p:cNvPr>
            <p:cNvGrpSpPr/>
            <p:nvPr/>
          </p:nvGrpSpPr>
          <p:grpSpPr>
            <a:xfrm>
              <a:off x="10393654" y="2507113"/>
              <a:ext cx="1036383" cy="656658"/>
              <a:chOff x="3523690" y="766757"/>
              <a:chExt cx="1108499" cy="567043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4AB33EF-657F-4341-951F-7512A860E35C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DDB95F-E60C-47DB-AD03-A04C860F05DB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438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Honda: </a:t>
                </a:r>
                <a:endParaRPr lang="ru-RU" sz="900" b="1" dirty="0">
                  <a:latin typeface="+mj-lt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2/3 </a:t>
                </a:r>
                <a:r>
                  <a:rPr lang="ru-RU" sz="900" dirty="0">
                    <a:latin typeface="+mj-lt"/>
                  </a:rPr>
                  <a:t>мировых продаж – </a:t>
                </a:r>
                <a:r>
                  <a:rPr lang="ru-RU" sz="900" b="1" dirty="0">
                    <a:latin typeface="+mj-lt"/>
                  </a:rPr>
                  <a:t>электромобили</a:t>
                </a: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49169575-4706-4155-9FB2-88287F3ED55A}"/>
                </a:ext>
              </a:extLst>
            </p:cNvPr>
            <p:cNvGrpSpPr/>
            <p:nvPr/>
          </p:nvGrpSpPr>
          <p:grpSpPr>
            <a:xfrm>
              <a:off x="10255513" y="3956407"/>
              <a:ext cx="1036383" cy="1053844"/>
              <a:chOff x="3523690" y="766757"/>
              <a:chExt cx="1108499" cy="567043"/>
            </a:xfrm>
          </p:grpSpPr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A496AB3E-F6F2-4328-AD1F-910CADDFF36D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1A0B53-D4A0-437B-9BD2-8F9AFCC91FFC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49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VW Group: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70 новых моделей </a:t>
                </a:r>
                <a:r>
                  <a:rPr lang="ru-RU" sz="900" dirty="0">
                    <a:latin typeface="+mj-lt"/>
                  </a:rPr>
                  <a:t>к 2028 вместо 50</a:t>
                </a:r>
              </a:p>
              <a:p>
                <a:pPr algn="r"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40</a:t>
                </a:r>
                <a:r>
                  <a:rPr lang="en-US" sz="900" b="1" dirty="0">
                    <a:latin typeface="+mj-lt"/>
                  </a:rPr>
                  <a:t>% </a:t>
                </a:r>
                <a:r>
                  <a:rPr lang="ru-RU" sz="900" dirty="0">
                    <a:latin typeface="+mj-lt"/>
                  </a:rPr>
                  <a:t>мировых продаж </a:t>
                </a:r>
                <a:r>
                  <a:rPr lang="ru-RU" sz="900" b="1" dirty="0">
                    <a:latin typeface="+mj-lt"/>
                  </a:rPr>
                  <a:t>– э</a:t>
                </a:r>
                <a:r>
                  <a:rPr lang="ru-RU" sz="900" dirty="0">
                    <a:latin typeface="+mj-lt"/>
                  </a:rPr>
                  <a:t>лектромобили к 2030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8BCD0C24-180A-495D-B4AD-706D33818F84}"/>
                </a:ext>
              </a:extLst>
            </p:cNvPr>
            <p:cNvGrpSpPr/>
            <p:nvPr/>
          </p:nvGrpSpPr>
          <p:grpSpPr>
            <a:xfrm>
              <a:off x="10213133" y="5065872"/>
              <a:ext cx="1036383" cy="690014"/>
              <a:chOff x="3523690" y="766757"/>
              <a:chExt cx="1108499" cy="334419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2900CC02-BE98-4188-8E83-C0B6C1AF276D}"/>
                  </a:ext>
                </a:extLst>
              </p:cNvPr>
              <p:cNvSpPr/>
              <p:nvPr/>
            </p:nvSpPr>
            <p:spPr>
              <a:xfrm>
                <a:off x="3579507" y="766757"/>
                <a:ext cx="959840" cy="33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F183791-90B1-4031-A281-A43F35836E64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2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Daimler: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Более 50</a:t>
                </a:r>
                <a:r>
                  <a:rPr lang="en-US" sz="900" b="1" dirty="0">
                    <a:latin typeface="+mj-lt"/>
                  </a:rPr>
                  <a:t>% </a:t>
                </a:r>
                <a:r>
                  <a:rPr lang="ru-RU" sz="900" dirty="0">
                    <a:latin typeface="+mj-lt"/>
                  </a:rPr>
                  <a:t>продаж </a:t>
                </a:r>
                <a:r>
                  <a:rPr lang="ru-RU" sz="900" b="1" dirty="0">
                    <a:latin typeface="+mj-lt"/>
                  </a:rPr>
                  <a:t>– электромобили</a:t>
                </a: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52BECC36-CA8B-472A-A98C-7FF6660A7550}"/>
                </a:ext>
              </a:extLst>
            </p:cNvPr>
            <p:cNvGrpSpPr/>
            <p:nvPr/>
          </p:nvGrpSpPr>
          <p:grpSpPr>
            <a:xfrm>
              <a:off x="10213133" y="5649586"/>
              <a:ext cx="1036383" cy="690014"/>
              <a:chOff x="3523690" y="766757"/>
              <a:chExt cx="1108499" cy="3344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2D95E8DD-5A48-4F84-8A5C-3DBC5601FB57}"/>
                  </a:ext>
                </a:extLst>
              </p:cNvPr>
              <p:cNvSpPr/>
              <p:nvPr/>
            </p:nvSpPr>
            <p:spPr>
              <a:xfrm>
                <a:off x="3579507" y="766757"/>
                <a:ext cx="959840" cy="33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1CF9298-4C50-4645-8B7C-3B91DAE6C3BD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24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GM: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Модели </a:t>
                </a:r>
                <a:r>
                  <a:rPr lang="en-US" sz="900" b="1" dirty="0">
                    <a:latin typeface="+mj-lt"/>
                  </a:rPr>
                  <a:t>Cadillac </a:t>
                </a:r>
                <a:r>
                  <a:rPr lang="ru-RU" sz="900" b="1" dirty="0">
                    <a:latin typeface="+mj-lt"/>
                  </a:rPr>
                  <a:t>- </a:t>
                </a:r>
                <a:r>
                  <a:rPr lang="ru-RU" sz="900" dirty="0">
                    <a:latin typeface="+mj-lt"/>
                  </a:rPr>
                  <a:t>большинство</a:t>
                </a:r>
                <a:r>
                  <a:rPr lang="ru-RU" sz="900" b="1" dirty="0">
                    <a:latin typeface="+mj-lt"/>
                  </a:rPr>
                  <a:t> электромобили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5B6DCA1C-DCDC-4F50-B6F1-C3E46D1261AD}"/>
                </a:ext>
              </a:extLst>
            </p:cNvPr>
            <p:cNvGrpSpPr/>
            <p:nvPr/>
          </p:nvGrpSpPr>
          <p:grpSpPr>
            <a:xfrm>
              <a:off x="9223375" y="3925626"/>
              <a:ext cx="985548" cy="917880"/>
              <a:chOff x="3523690" y="766757"/>
              <a:chExt cx="1108499" cy="567043"/>
            </a:xfrm>
          </p:grpSpPr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AD9E85AA-A84B-429B-B69D-D4DA459B3489}"/>
                  </a:ext>
                </a:extLst>
              </p:cNvPr>
              <p:cNvSpPr/>
              <p:nvPr/>
            </p:nvSpPr>
            <p:spPr>
              <a:xfrm>
                <a:off x="3579508" y="766757"/>
                <a:ext cx="959840" cy="5670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4DCFE28-FBC9-4927-87F8-FA52E6A31C47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24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Volvo: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1 </a:t>
                </a:r>
                <a:r>
                  <a:rPr lang="ru-RU" sz="900" b="1" dirty="0">
                    <a:latin typeface="+mj-lt"/>
                  </a:rPr>
                  <a:t>млн </a:t>
                </a:r>
                <a:r>
                  <a:rPr lang="ru-RU" sz="900" dirty="0">
                    <a:latin typeface="+mj-lt"/>
                  </a:rPr>
                  <a:t>продаж эл-й </a:t>
                </a:r>
                <a:r>
                  <a:rPr lang="ru-RU" sz="900" b="1" dirty="0">
                    <a:latin typeface="+mj-lt"/>
                  </a:rPr>
                  <a:t>к 2025; </a:t>
                </a:r>
              </a:p>
              <a:p>
                <a:pPr algn="r"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50% </a:t>
                </a:r>
                <a:r>
                  <a:rPr lang="ru-RU" sz="900" dirty="0">
                    <a:latin typeface="+mj-lt"/>
                  </a:rPr>
                  <a:t>всех продаж – эл-ли</a:t>
                </a:r>
              </a:p>
            </p:txBody>
          </p: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3D74C4DD-31F7-454E-B8EF-376A449CF20F}"/>
                </a:ext>
              </a:extLst>
            </p:cNvPr>
            <p:cNvGrpSpPr/>
            <p:nvPr/>
          </p:nvGrpSpPr>
          <p:grpSpPr>
            <a:xfrm>
              <a:off x="9086850" y="4908542"/>
              <a:ext cx="1122073" cy="1297234"/>
              <a:chOff x="3523690" y="816977"/>
              <a:chExt cx="1108499" cy="516823"/>
            </a:xfrm>
          </p:grpSpPr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FB738987-C532-42B9-9528-C20B61629B65}"/>
                  </a:ext>
                </a:extLst>
              </p:cNvPr>
              <p:cNvSpPr/>
              <p:nvPr/>
            </p:nvSpPr>
            <p:spPr>
              <a:xfrm>
                <a:off x="3579508" y="816977"/>
                <a:ext cx="959840" cy="516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C4A254-7B59-47B9-9C2E-D83CC54E4862}"/>
                  </a:ext>
                </a:extLst>
              </p:cNvPr>
              <p:cNvSpPr txBox="1"/>
              <p:nvPr/>
            </p:nvSpPr>
            <p:spPr>
              <a:xfrm>
                <a:off x="3523690" y="820615"/>
                <a:ext cx="1108499" cy="365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Hyundai: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87 </a:t>
                </a:r>
                <a:r>
                  <a:rPr lang="ru-RU" sz="900" b="1" dirty="0">
                    <a:latin typeface="+mj-lt"/>
                  </a:rPr>
                  <a:t>млрд. инвестиций в электрификацию; 44 модели </a:t>
                </a:r>
                <a:r>
                  <a:rPr lang="ru-RU" sz="900" dirty="0">
                    <a:latin typeface="+mj-lt"/>
                  </a:rPr>
                  <a:t>к 2025;</a:t>
                </a:r>
              </a:p>
              <a:p>
                <a:pPr algn="r">
                  <a:lnSpc>
                    <a:spcPts val="800"/>
                  </a:lnSpc>
                </a:pPr>
                <a:r>
                  <a:rPr lang="ru-RU" sz="900" b="1" dirty="0">
                    <a:latin typeface="+mj-lt"/>
                  </a:rPr>
                  <a:t>Цель - 0,67 млн. </a:t>
                </a:r>
                <a:r>
                  <a:rPr lang="ru-RU" sz="900" dirty="0">
                    <a:latin typeface="+mj-lt"/>
                  </a:rPr>
                  <a:t>проданных эл-й в год </a:t>
                </a:r>
                <a:r>
                  <a:rPr lang="ru-RU" sz="900" b="1" dirty="0">
                    <a:latin typeface="+mj-lt"/>
                  </a:rPr>
                  <a:t>к 2025</a:t>
                </a:r>
              </a:p>
            </p:txBody>
          </p:sp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9D3C572C-1B47-42D3-8013-8212B69EECE4}"/>
                </a:ext>
              </a:extLst>
            </p:cNvPr>
            <p:cNvSpPr/>
            <p:nvPr/>
          </p:nvSpPr>
          <p:spPr>
            <a:xfrm>
              <a:off x="9563100" y="4743450"/>
              <a:ext cx="563280" cy="187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34251725-34B1-4C29-9F96-2E423CA57F27}"/>
                </a:ext>
              </a:extLst>
            </p:cNvPr>
            <p:cNvGrpSpPr/>
            <p:nvPr/>
          </p:nvGrpSpPr>
          <p:grpSpPr>
            <a:xfrm>
              <a:off x="8042616" y="3916974"/>
              <a:ext cx="1036383" cy="621514"/>
              <a:chOff x="3389516" y="768260"/>
              <a:chExt cx="1108499" cy="357410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98C50B9D-9DE7-447F-AE33-12FF4998232C}"/>
                  </a:ext>
                </a:extLst>
              </p:cNvPr>
              <p:cNvSpPr/>
              <p:nvPr/>
            </p:nvSpPr>
            <p:spPr>
              <a:xfrm>
                <a:off x="3599247" y="768260"/>
                <a:ext cx="898768" cy="357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D68F5C6-0113-469E-BB90-288E9D772009}"/>
                  </a:ext>
                </a:extLst>
              </p:cNvPr>
              <p:cNvSpPr txBox="1"/>
              <p:nvPr/>
            </p:nvSpPr>
            <p:spPr>
              <a:xfrm>
                <a:off x="3389516" y="821720"/>
                <a:ext cx="1108499" cy="28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GM: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20 </a:t>
                </a:r>
                <a:r>
                  <a:rPr lang="ru-RU" sz="900" dirty="0">
                    <a:latin typeface="+mj-lt"/>
                  </a:rPr>
                  <a:t>моделей электромобилей к 202</a:t>
                </a:r>
                <a:r>
                  <a:rPr lang="en-US" sz="900" dirty="0">
                    <a:latin typeface="+mj-lt"/>
                  </a:rPr>
                  <a:t>3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28C9D12F-6643-40BA-B152-635288C1728C}"/>
                </a:ext>
              </a:extLst>
            </p:cNvPr>
            <p:cNvGrpSpPr/>
            <p:nvPr/>
          </p:nvGrpSpPr>
          <p:grpSpPr>
            <a:xfrm>
              <a:off x="8042616" y="4505304"/>
              <a:ext cx="1036383" cy="621514"/>
              <a:chOff x="3379501" y="766757"/>
              <a:chExt cx="1108499" cy="357410"/>
            </a:xfrm>
          </p:grpSpPr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5091E285-9E80-4584-8C38-E28B4D7FC90D}"/>
                  </a:ext>
                </a:extLst>
              </p:cNvPr>
              <p:cNvSpPr/>
              <p:nvPr/>
            </p:nvSpPr>
            <p:spPr>
              <a:xfrm>
                <a:off x="3579508" y="766757"/>
                <a:ext cx="898768" cy="357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673E812-9377-414C-9271-689D09E247C9}"/>
                  </a:ext>
                </a:extLst>
              </p:cNvPr>
              <p:cNvSpPr txBox="1"/>
              <p:nvPr/>
            </p:nvSpPr>
            <p:spPr>
              <a:xfrm>
                <a:off x="3379501" y="814924"/>
                <a:ext cx="1108499" cy="29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VW Group: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продажи электромобилей</a:t>
                </a:r>
              </a:p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1 </a:t>
                </a:r>
                <a:r>
                  <a:rPr lang="ru-RU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млн.</a:t>
                </a:r>
                <a:r>
                  <a:rPr lang="ru-RU" sz="900" dirty="0">
                    <a:latin typeface="+mj-lt"/>
                  </a:rPr>
                  <a:t> 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88E2267-F34D-4046-8F58-3DD2EBD6B0AF}"/>
                </a:ext>
              </a:extLst>
            </p:cNvPr>
            <p:cNvGrpSpPr/>
            <p:nvPr/>
          </p:nvGrpSpPr>
          <p:grpSpPr>
            <a:xfrm>
              <a:off x="7143738" y="3848397"/>
              <a:ext cx="866699" cy="1079109"/>
              <a:chOff x="3571007" y="768260"/>
              <a:chExt cx="927008" cy="481481"/>
            </a:xfrm>
          </p:grpSpPr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9A73E05B-3762-4EEE-AD80-FFC2B0B0BA2A}"/>
                  </a:ext>
                </a:extLst>
              </p:cNvPr>
              <p:cNvSpPr/>
              <p:nvPr/>
            </p:nvSpPr>
            <p:spPr>
              <a:xfrm>
                <a:off x="3571007" y="768260"/>
                <a:ext cx="927008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D8F7D60-127F-4E27-B965-33EDEAA2FD62}"/>
                  </a:ext>
                </a:extLst>
              </p:cNvPr>
              <p:cNvSpPr txBox="1"/>
              <p:nvPr/>
            </p:nvSpPr>
            <p:spPr>
              <a:xfrm>
                <a:off x="3571007" y="821720"/>
                <a:ext cx="927008" cy="36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Honda: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Продаваемые в Европе модели будут электро-ми к 2022 (вместо 2025)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DFB1028F-8471-452E-92EC-44A6D5CC440F}"/>
                </a:ext>
              </a:extLst>
            </p:cNvPr>
            <p:cNvGrpSpPr/>
            <p:nvPr/>
          </p:nvGrpSpPr>
          <p:grpSpPr>
            <a:xfrm>
              <a:off x="6949737" y="4914809"/>
              <a:ext cx="1054141" cy="1079109"/>
              <a:chOff x="3445334" y="768260"/>
              <a:chExt cx="1127492" cy="481481"/>
            </a:xfrm>
          </p:grpSpPr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DFB59A35-E762-4BDA-85AE-1F72B0EEBF72}"/>
                  </a:ext>
                </a:extLst>
              </p:cNvPr>
              <p:cNvSpPr/>
              <p:nvPr/>
            </p:nvSpPr>
            <p:spPr>
              <a:xfrm>
                <a:off x="3571006" y="768260"/>
                <a:ext cx="1001820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7F778B5-3187-4593-ADF8-49FCB7895AE1}"/>
                  </a:ext>
                </a:extLst>
              </p:cNvPr>
              <p:cNvSpPr txBox="1"/>
              <p:nvPr/>
            </p:nvSpPr>
            <p:spPr>
              <a:xfrm>
                <a:off x="3445334" y="822980"/>
                <a:ext cx="1119096" cy="317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Ford: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40 </a:t>
                </a:r>
                <a:r>
                  <a:rPr lang="ru-RU" sz="900" b="1" dirty="0">
                    <a:latin typeface="+mj-lt"/>
                  </a:rPr>
                  <a:t>моделей </a:t>
                </a:r>
                <a:r>
                  <a:rPr lang="ru-RU" sz="900" dirty="0">
                    <a:latin typeface="+mj-lt"/>
                  </a:rPr>
                  <a:t>электромобилей; Инвестиции более </a:t>
                </a:r>
                <a:r>
                  <a:rPr lang="ru-RU" sz="900" b="1" dirty="0">
                    <a:latin typeface="+mj-lt"/>
                  </a:rPr>
                  <a:t>11,5 млрд </a:t>
                </a:r>
                <a:r>
                  <a:rPr lang="ru-RU" sz="900" dirty="0">
                    <a:latin typeface="+mj-lt"/>
                  </a:rPr>
                  <a:t>долл. к 2022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9ECA6F5C-ECBE-40E8-BB05-09B609830CDB}"/>
                </a:ext>
              </a:extLst>
            </p:cNvPr>
            <p:cNvGrpSpPr/>
            <p:nvPr/>
          </p:nvGrpSpPr>
          <p:grpSpPr>
            <a:xfrm>
              <a:off x="5895864" y="3866356"/>
              <a:ext cx="1036382" cy="638213"/>
              <a:chOff x="3389518" y="768260"/>
              <a:chExt cx="1108498" cy="481481"/>
            </a:xfrm>
          </p:grpSpPr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20C1CDB3-48F2-4374-9258-B1B3E09BB414}"/>
                  </a:ext>
                </a:extLst>
              </p:cNvPr>
              <p:cNvSpPr/>
              <p:nvPr/>
            </p:nvSpPr>
            <p:spPr>
              <a:xfrm>
                <a:off x="3571007" y="768260"/>
                <a:ext cx="927008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DDF580A-99A7-4D50-ACBF-4193C7527F52}"/>
                  </a:ext>
                </a:extLst>
              </p:cNvPr>
              <p:cNvSpPr txBox="1"/>
              <p:nvPr/>
            </p:nvSpPr>
            <p:spPr>
              <a:xfrm>
                <a:off x="3389518" y="821720"/>
                <a:ext cx="1108498" cy="22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Toyota: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Цель 30 тыс. проданных электромобилей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10321F27-6AA7-456E-830B-9242675CC38C}"/>
                </a:ext>
              </a:extLst>
            </p:cNvPr>
            <p:cNvGrpSpPr/>
            <p:nvPr/>
          </p:nvGrpSpPr>
          <p:grpSpPr>
            <a:xfrm>
              <a:off x="5962093" y="4389583"/>
              <a:ext cx="961468" cy="638213"/>
              <a:chOff x="3389518" y="768260"/>
              <a:chExt cx="1108498" cy="481481"/>
            </a:xfrm>
          </p:grpSpPr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5D33A14D-9BDD-4F65-B51C-FEACB4880E7B}"/>
                  </a:ext>
                </a:extLst>
              </p:cNvPr>
              <p:cNvSpPr/>
              <p:nvPr/>
            </p:nvSpPr>
            <p:spPr>
              <a:xfrm>
                <a:off x="3571007" y="768260"/>
                <a:ext cx="927008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80E87D7-BB3C-4ADA-8E21-9AF997DB2170}"/>
                  </a:ext>
                </a:extLst>
              </p:cNvPr>
              <p:cNvSpPr txBox="1"/>
              <p:nvPr/>
            </p:nvSpPr>
            <p:spPr>
              <a:xfrm>
                <a:off x="3389518" y="821720"/>
                <a:ext cx="1108498" cy="305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Mazda: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Релиз модельного ряда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5D8F18E8-6263-4893-9703-2B48E573340C}"/>
                </a:ext>
              </a:extLst>
            </p:cNvPr>
            <p:cNvGrpSpPr/>
            <p:nvPr/>
          </p:nvGrpSpPr>
          <p:grpSpPr>
            <a:xfrm>
              <a:off x="4823706" y="3869052"/>
              <a:ext cx="1036382" cy="680965"/>
              <a:chOff x="3389518" y="768260"/>
              <a:chExt cx="1108498" cy="513734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61BA0772-5289-45AF-82F1-A1BC85DFE03B}"/>
                  </a:ext>
                </a:extLst>
              </p:cNvPr>
              <p:cNvSpPr/>
              <p:nvPr/>
            </p:nvSpPr>
            <p:spPr>
              <a:xfrm>
                <a:off x="3571007" y="768260"/>
                <a:ext cx="927008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D9364FF-CE62-4927-AEA3-E38CAA0E1658}"/>
                  </a:ext>
                </a:extLst>
              </p:cNvPr>
              <p:cNvSpPr txBox="1"/>
              <p:nvPr/>
            </p:nvSpPr>
            <p:spPr>
              <a:xfrm>
                <a:off x="3389518" y="821720"/>
                <a:ext cx="1108498" cy="46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Toyota/BYD: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Совместное предприятие по производству электромобилей</a:t>
                </a:r>
                <a:endParaRPr lang="ru-RU" sz="900" b="1" dirty="0">
                  <a:latin typeface="+mj-lt"/>
                </a:endParaRPr>
              </a:p>
            </p:txBody>
          </p:sp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3275369F-3A3D-40F9-946E-11B5FF2FA176}"/>
                </a:ext>
              </a:extLst>
            </p:cNvPr>
            <p:cNvGrpSpPr/>
            <p:nvPr/>
          </p:nvGrpSpPr>
          <p:grpSpPr>
            <a:xfrm>
              <a:off x="4690158" y="4593861"/>
              <a:ext cx="1177743" cy="1068819"/>
              <a:chOff x="3238320" y="768260"/>
              <a:chExt cx="1259696" cy="513734"/>
            </a:xfrm>
          </p:grpSpPr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53AEC14-CD5A-4C96-ACAC-DCD663D3A76C}"/>
                  </a:ext>
                </a:extLst>
              </p:cNvPr>
              <p:cNvSpPr/>
              <p:nvPr/>
            </p:nvSpPr>
            <p:spPr>
              <a:xfrm>
                <a:off x="3571007" y="768260"/>
                <a:ext cx="927008" cy="4814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800"/>
                  </a:lnSpc>
                </a:pPr>
                <a:endParaRPr lang="ru-RU" sz="9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A5E8062-CBA0-4CA5-A0E2-756E8F1828BF}"/>
                  </a:ext>
                </a:extLst>
              </p:cNvPr>
              <p:cNvSpPr txBox="1"/>
              <p:nvPr/>
            </p:nvSpPr>
            <p:spPr>
              <a:xfrm>
                <a:off x="3238320" y="821720"/>
                <a:ext cx="1259696" cy="46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800"/>
                  </a:lnSpc>
                </a:pPr>
                <a:r>
                  <a:rPr lang="en-US" sz="900" b="1" dirty="0">
                    <a:latin typeface="+mj-lt"/>
                  </a:rPr>
                  <a:t>BYD</a:t>
                </a:r>
                <a:r>
                  <a:rPr lang="ru-RU" sz="900" b="1" dirty="0">
                    <a:latin typeface="+mj-lt"/>
                  </a:rPr>
                  <a:t> и </a:t>
                </a:r>
                <a:r>
                  <a:rPr lang="en-US" sz="900" b="1" dirty="0">
                    <a:latin typeface="+mj-lt"/>
                  </a:rPr>
                  <a:t>Hino: </a:t>
                </a:r>
                <a:endParaRPr lang="ru-RU" sz="900" b="1" dirty="0">
                  <a:latin typeface="+mj-lt"/>
                </a:endParaRPr>
              </a:p>
              <a:p>
                <a:pPr algn="r">
                  <a:lnSpc>
                    <a:spcPts val="800"/>
                  </a:lnSpc>
                </a:pPr>
                <a:r>
                  <a:rPr lang="ru-RU" sz="900" dirty="0">
                    <a:latin typeface="+mj-lt"/>
                  </a:rPr>
                  <a:t>Стратегический альянс по развитию электромобильного направления</a:t>
                </a:r>
                <a:endParaRPr lang="ru-RU" sz="900" b="1" dirty="0">
                  <a:latin typeface="+mj-lt"/>
                </a:endParaRPr>
              </a:p>
            </p:txBody>
          </p:sp>
        </p:grp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960F06-0B2B-4E93-8F70-A41F2035F7A3}"/>
              </a:ext>
            </a:extLst>
          </p:cNvPr>
          <p:cNvSpPr/>
          <p:nvPr/>
        </p:nvSpPr>
        <p:spPr>
          <a:xfrm>
            <a:off x="4661955" y="6193296"/>
            <a:ext cx="2044830" cy="56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1F4F9DC9-16C2-4D09-A443-9025C036D973}"/>
              </a:ext>
            </a:extLst>
          </p:cNvPr>
          <p:cNvSpPr txBox="1">
            <a:spLocks/>
          </p:cNvSpPr>
          <p:nvPr/>
        </p:nvSpPr>
        <p:spPr>
          <a:xfrm>
            <a:off x="1640748" y="2547030"/>
            <a:ext cx="2900420" cy="1198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Arial Narrow" panose="020B0606020202030204" pitchFamily="34" charset="0"/>
              </a:rPr>
              <a:t>Автомобильные гиганты </a:t>
            </a:r>
            <a:endParaRPr lang="en-US" sz="2800" b="1" dirty="0">
              <a:latin typeface="Arial Narrow" panose="020B0606020202030204" pitchFamily="34" charset="0"/>
            </a:endParaRPr>
          </a:p>
          <a:p>
            <a:r>
              <a:rPr lang="ru-RU" sz="2800" b="1" dirty="0">
                <a:latin typeface="Arial Narrow" panose="020B0606020202030204" pitchFamily="34" charset="0"/>
              </a:rPr>
              <a:t>переходят на выпуск электромобилей</a:t>
            </a:r>
          </a:p>
        </p:txBody>
      </p: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id="{6624FFEA-AC5E-45B5-9864-0F59833437DD}"/>
              </a:ext>
            </a:extLst>
          </p:cNvPr>
          <p:cNvSpPr txBox="1">
            <a:spLocks/>
          </p:cNvSpPr>
          <p:nvPr/>
        </p:nvSpPr>
        <p:spPr>
          <a:xfrm rot="5400000">
            <a:off x="-2916366" y="1275084"/>
            <a:ext cx="685800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                  </a:t>
            </a: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 Black"/>
                <a:ea typeface="+mn-ea"/>
                <a:cs typeface="+mn-cs"/>
              </a:rPr>
              <a:t>ТРАНСФОРМАЦИЯ</a:t>
            </a:r>
            <a:r>
              <a:rPr lang="en-US" sz="3600" b="1" dirty="0">
                <a:solidFill>
                  <a:srgbClr val="00B050"/>
                </a:solidFill>
                <a:latin typeface="Arial Black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 Narrow" panose="020B0606020202030204" pitchFamily="34" charset="0"/>
              </a:rPr>
              <a:t>                                       </a:t>
            </a:r>
            <a:endParaRPr lang="ru-RU" sz="32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07BB3DF-5DE6-41F8-AE3E-3DD625CC4F29}"/>
              </a:ext>
            </a:extLst>
          </p:cNvPr>
          <p:cNvSpPr/>
          <p:nvPr/>
        </p:nvSpPr>
        <p:spPr>
          <a:xfrm>
            <a:off x="766900" y="118969"/>
            <a:ext cx="2744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1200" dirty="0">
                <a:solidFill>
                  <a:srgbClr val="00B050"/>
                </a:solidFill>
                <a:latin typeface="Arial Black"/>
              </a:rPr>
              <a:t>БУДУЩЕЕ</a:t>
            </a:r>
            <a:endParaRPr lang="x-none" sz="3600" b="1" kern="1200" dirty="0">
              <a:solidFill>
                <a:srgbClr val="00B05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3785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/>
          <p:nvPr/>
        </p:nvSpPr>
        <p:spPr bwMode="auto">
          <a:xfrm>
            <a:off x="8547652" y="1070883"/>
            <a:ext cx="3644348" cy="21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5"/>
          <p:cNvSpPr>
            <a:spLocks/>
          </p:cNvSpPr>
          <p:nvPr/>
        </p:nvSpPr>
        <p:spPr bwMode="auto">
          <a:xfrm>
            <a:off x="3616059" y="3175280"/>
            <a:ext cx="126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bg1"/>
                </a:solidFill>
                <a:latin typeface="Arial Narrow"/>
              </a:rPr>
              <a:t>3</a:t>
            </a:r>
            <a:endParaRPr b="1">
              <a:solidFill>
                <a:schemeClr val="bg1"/>
              </a:solidFill>
              <a:latin typeface="Arial Narrow"/>
            </a:endParaRPr>
          </a:p>
        </p:txBody>
      </p:sp>
      <p:grpSp>
        <p:nvGrpSpPr>
          <p:cNvPr id="6" name="Группа 6"/>
          <p:cNvGrpSpPr/>
          <p:nvPr/>
        </p:nvGrpSpPr>
        <p:grpSpPr bwMode="auto">
          <a:xfrm>
            <a:off x="576374" y="1390447"/>
            <a:ext cx="12306055" cy="4915088"/>
            <a:chOff x="496462" y="1334669"/>
            <a:chExt cx="6051043" cy="3272637"/>
          </a:xfrm>
        </p:grpSpPr>
        <p:cxnSp>
          <p:nvCxnSpPr>
            <p:cNvPr id="7" name="Прямая соединительная линия 7"/>
            <p:cNvCxnSpPr>
              <a:cxnSpLocks/>
            </p:cNvCxnSpPr>
            <p:nvPr/>
          </p:nvCxnSpPr>
          <p:spPr bwMode="auto">
            <a:xfrm flipH="1" flipV="1">
              <a:off x="4121253" y="1733100"/>
              <a:ext cx="1187" cy="256063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8"/>
            <p:cNvCxnSpPr>
              <a:cxnSpLocks/>
            </p:cNvCxnSpPr>
            <p:nvPr/>
          </p:nvCxnSpPr>
          <p:spPr bwMode="auto">
            <a:xfrm>
              <a:off x="553181" y="4317668"/>
              <a:ext cx="424847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med" len="lg"/>
              <a:tailEnd type="stealth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9"/>
            <p:cNvSpPr>
              <a:spLocks/>
            </p:cNvSpPr>
            <p:nvPr/>
          </p:nvSpPr>
          <p:spPr bwMode="auto">
            <a:xfrm>
              <a:off x="693859" y="1805877"/>
              <a:ext cx="1100922" cy="47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600" b="1" dirty="0">
                  <a:latin typeface="Arial Narrow"/>
                </a:rPr>
                <a:t>&gt;</a:t>
              </a:r>
              <a:r>
                <a:rPr lang="ru-RU" sz="2600" b="1" dirty="0">
                  <a:latin typeface="Arial Narrow"/>
                </a:rPr>
                <a:t>3 000 000 </a:t>
              </a:r>
              <a:r>
                <a:rPr lang="en-US" sz="2600" b="1" dirty="0">
                  <a:latin typeface="Arial Narrow"/>
                </a:rPr>
                <a:t>EV</a:t>
              </a:r>
              <a:r>
                <a:rPr lang="ru-RU" sz="2600" b="1" dirty="0">
                  <a:latin typeface="Arial Narrow"/>
                </a:rPr>
                <a:t> </a:t>
              </a:r>
              <a:endParaRPr dirty="0"/>
            </a:p>
            <a:p>
              <a:pPr>
                <a:defRPr/>
              </a:pPr>
              <a:r>
                <a:rPr lang="ru-RU" sz="1400" b="1" dirty="0">
                  <a:solidFill>
                    <a:schemeClr val="bg1">
                      <a:lumMod val="65000"/>
                    </a:schemeClr>
                  </a:solidFill>
                  <a:latin typeface="Arial Narrow"/>
                </a:rPr>
                <a:t>электромобилей</a:t>
              </a:r>
              <a:endParaRPr dirty="0"/>
            </a:p>
          </p:txBody>
        </p:sp>
        <p:sp>
          <p:nvSpPr>
            <p:cNvPr id="10" name="TextBox 10"/>
            <p:cNvSpPr>
              <a:spLocks/>
            </p:cNvSpPr>
            <p:nvPr/>
          </p:nvSpPr>
          <p:spPr bwMode="auto">
            <a:xfrm>
              <a:off x="2944995" y="4381195"/>
              <a:ext cx="1410944" cy="225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00B050"/>
                  </a:solidFill>
                  <a:latin typeface="Arial Narrow"/>
                </a:rPr>
                <a:t>14 млрд кВт</a:t>
              </a:r>
              <a:r>
                <a:rPr lang="en-US" sz="1600" b="1">
                  <a:solidFill>
                    <a:srgbClr val="00B050"/>
                  </a:solidFill>
                  <a:latin typeface="Arial Narrow"/>
                </a:rPr>
                <a:t>*</a:t>
              </a:r>
              <a:r>
                <a:rPr lang="ru-RU" sz="1600" b="1">
                  <a:solidFill>
                    <a:srgbClr val="00B050"/>
                  </a:solidFill>
                  <a:latin typeface="Arial Narrow"/>
                </a:rPr>
                <a:t>ч</a:t>
              </a:r>
              <a:endParaRPr/>
            </a:p>
          </p:txBody>
        </p:sp>
        <p:sp>
          <p:nvSpPr>
            <p:cNvPr id="11" name="TextBox 11"/>
            <p:cNvSpPr>
              <a:spLocks/>
            </p:cNvSpPr>
            <p:nvPr/>
          </p:nvSpPr>
          <p:spPr bwMode="auto">
            <a:xfrm>
              <a:off x="3823776" y="4381885"/>
              <a:ext cx="1417399" cy="225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 b="1">
                  <a:solidFill>
                    <a:srgbClr val="FF0000"/>
                  </a:solidFill>
                  <a:latin typeface="Arial Narrow"/>
                </a:rPr>
                <a:t>18 млрд кВт</a:t>
              </a:r>
              <a:r>
                <a:rPr lang="en-US" sz="1600" b="1">
                  <a:solidFill>
                    <a:srgbClr val="FF0000"/>
                  </a:solidFill>
                  <a:latin typeface="Arial Narrow"/>
                </a:rPr>
                <a:t>*</a:t>
              </a:r>
              <a:r>
                <a:rPr lang="ru-RU" sz="1600" b="1">
                  <a:solidFill>
                    <a:srgbClr val="FF0000"/>
                  </a:solidFill>
                  <a:latin typeface="Arial Narrow"/>
                </a:rPr>
                <a:t>ч</a:t>
              </a:r>
              <a:endParaRPr/>
            </a:p>
          </p:txBody>
        </p:sp>
        <p:cxnSp>
          <p:nvCxnSpPr>
            <p:cNvPr id="12" name="Прямая соединительная линия 12"/>
            <p:cNvCxnSpPr>
              <a:cxnSpLocks/>
            </p:cNvCxnSpPr>
            <p:nvPr/>
          </p:nvCxnSpPr>
          <p:spPr bwMode="auto">
            <a:xfrm flipH="1">
              <a:off x="608948" y="2389926"/>
              <a:ext cx="2640046" cy="4355"/>
            </a:xfrm>
            <a:prstGeom prst="line">
              <a:avLst/>
            </a:prstGeom>
            <a:ln w="12700">
              <a:solidFill>
                <a:srgbClr val="01AB53"/>
              </a:solidFill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Box 13"/>
            <p:cNvSpPr>
              <a:spLocks/>
            </p:cNvSpPr>
            <p:nvPr/>
          </p:nvSpPr>
          <p:spPr bwMode="auto">
            <a:xfrm>
              <a:off x="4452874" y="1903992"/>
              <a:ext cx="2094631" cy="61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 dirty="0">
                  <a:latin typeface="Arial Narrow"/>
                </a:rPr>
                <a:t>Потенциальная емкость потребления электроэнергии рынка электромобильного транспорта Республики Беларусь</a:t>
              </a:r>
              <a:endParaRPr lang="ru-RU" sz="1600" b="1" dirty="0">
                <a:solidFill>
                  <a:srgbClr val="00B050"/>
                </a:solidFill>
                <a:latin typeface="Arial Narrow"/>
              </a:endParaRPr>
            </a:p>
          </p:txBody>
        </p:sp>
        <p:cxnSp>
          <p:nvCxnSpPr>
            <p:cNvPr id="14" name="Прямая соединительная линия 14"/>
            <p:cNvCxnSpPr>
              <a:cxnSpLocks/>
            </p:cNvCxnSpPr>
            <p:nvPr/>
          </p:nvCxnSpPr>
          <p:spPr bwMode="auto">
            <a:xfrm flipH="1" flipV="1">
              <a:off x="3237340" y="2394846"/>
              <a:ext cx="7243" cy="1918674"/>
            </a:xfrm>
            <a:prstGeom prst="line">
              <a:avLst/>
            </a:prstGeom>
            <a:ln w="12700">
              <a:solidFill>
                <a:srgbClr val="01AB53"/>
              </a:solidFill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Прямоугольник 15"/>
            <p:cNvSpPr/>
            <p:nvPr/>
          </p:nvSpPr>
          <p:spPr bwMode="auto">
            <a:xfrm>
              <a:off x="496462" y="1634902"/>
              <a:ext cx="98931" cy="2722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6" name="Прямая соединительная линия 16"/>
            <p:cNvCxnSpPr>
              <a:cxnSpLocks/>
            </p:cNvCxnSpPr>
            <p:nvPr/>
          </p:nvCxnSpPr>
          <p:spPr bwMode="auto">
            <a:xfrm flipH="1">
              <a:off x="605250" y="1334669"/>
              <a:ext cx="7396" cy="298744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stealth" w="med" len="lg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7"/>
          <p:cNvSpPr>
            <a:spLocks/>
          </p:cNvSpPr>
          <p:nvPr/>
        </p:nvSpPr>
        <p:spPr bwMode="auto">
          <a:xfrm>
            <a:off x="8573814" y="1148337"/>
            <a:ext cx="330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0" b="1" dirty="0">
                <a:solidFill>
                  <a:srgbClr val="01AB53"/>
                </a:solidFill>
                <a:latin typeface="Arial Narrow"/>
              </a:rPr>
              <a:t>14</a:t>
            </a:r>
            <a:r>
              <a:rPr lang="ru-RU" sz="6000" b="1" dirty="0">
                <a:solidFill>
                  <a:srgbClr val="01AB53"/>
                </a:solidFill>
                <a:latin typeface="Arial Narrow"/>
              </a:rPr>
              <a:t> </a:t>
            </a:r>
            <a:r>
              <a:rPr lang="ru-RU" sz="2800" b="1" dirty="0">
                <a:solidFill>
                  <a:srgbClr val="01AB53"/>
                </a:solidFill>
                <a:latin typeface="Arial Narrow"/>
              </a:rPr>
              <a:t>млрд. кВт*ч</a:t>
            </a:r>
            <a:endParaRPr sz="1000" b="1" dirty="0">
              <a:solidFill>
                <a:srgbClr val="01AB53"/>
              </a:solidFill>
              <a:latin typeface="Arial Narrow"/>
            </a:endParaRPr>
          </a:p>
        </p:txBody>
      </p:sp>
      <p:cxnSp>
        <p:nvCxnSpPr>
          <p:cNvPr id="18" name="Прямая соединительная линия 18"/>
          <p:cNvCxnSpPr>
            <a:cxnSpLocks/>
            <a:stCxn id="19" idx="3"/>
          </p:cNvCxnSpPr>
          <p:nvPr/>
        </p:nvCxnSpPr>
        <p:spPr bwMode="auto">
          <a:xfrm flipV="1">
            <a:off x="801226" y="2829402"/>
            <a:ext cx="217621" cy="189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1019467" y="2828175"/>
            <a:ext cx="12184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>
            <a:spLocks/>
          </p:cNvSpPr>
          <p:nvPr/>
        </p:nvSpPr>
        <p:spPr bwMode="auto">
          <a:xfrm>
            <a:off x="8046805" y="5182905"/>
            <a:ext cx="159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Arial Narrow"/>
              </a:rPr>
              <a:t>Белорусская АЭС</a:t>
            </a:r>
            <a:endParaRPr sz="1400" b="1" dirty="0">
              <a:latin typeface="Arial Narrow"/>
            </a:endParaRPr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 bwMode="auto">
          <a:xfrm flipV="1">
            <a:off x="820179" y="1659489"/>
            <a:ext cx="7727473" cy="41936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/>
        </p:blipFill>
        <p:spPr bwMode="auto">
          <a:xfrm>
            <a:off x="8089657" y="3853111"/>
            <a:ext cx="1389579" cy="1389579"/>
          </a:xfrm>
          <a:prstGeom prst="rect">
            <a:avLst/>
          </a:prstGeom>
        </p:spPr>
      </p:pic>
      <p:sp>
        <p:nvSpPr>
          <p:cNvPr id="19" name="Овал 23"/>
          <p:cNvSpPr/>
          <p:nvPr/>
        </p:nvSpPr>
        <p:spPr bwMode="auto">
          <a:xfrm>
            <a:off x="779286" y="2889750"/>
            <a:ext cx="149818" cy="151241"/>
          </a:xfrm>
          <a:prstGeom prst="ellipse">
            <a:avLst/>
          </a:prstGeom>
          <a:solidFill>
            <a:srgbClr val="01AB53"/>
          </a:solidFill>
          <a:ln>
            <a:solidFill>
              <a:srgbClr val="01A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24" name="Прямая соединительная линия 24"/>
          <p:cNvCxnSpPr>
            <a:cxnSpLocks/>
          </p:cNvCxnSpPr>
          <p:nvPr/>
        </p:nvCxnSpPr>
        <p:spPr bwMode="auto">
          <a:xfrm flipV="1">
            <a:off x="7948140" y="5527426"/>
            <a:ext cx="122413" cy="2820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5"/>
          <p:cNvCxnSpPr>
            <a:cxnSpLocks/>
          </p:cNvCxnSpPr>
          <p:nvPr/>
        </p:nvCxnSpPr>
        <p:spPr bwMode="auto">
          <a:xfrm>
            <a:off x="8070553" y="5527426"/>
            <a:ext cx="12962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6"/>
          <p:cNvSpPr/>
          <p:nvPr/>
        </p:nvSpPr>
        <p:spPr bwMode="auto">
          <a:xfrm>
            <a:off x="7875644" y="5757775"/>
            <a:ext cx="149818" cy="1512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7" name="Овал 27"/>
          <p:cNvSpPr/>
          <p:nvPr/>
        </p:nvSpPr>
        <p:spPr bwMode="auto">
          <a:xfrm>
            <a:off x="6082976" y="2889750"/>
            <a:ext cx="149818" cy="151241"/>
          </a:xfrm>
          <a:prstGeom prst="ellipse">
            <a:avLst/>
          </a:prstGeom>
          <a:solidFill>
            <a:srgbClr val="01AB53"/>
          </a:solidFill>
          <a:ln>
            <a:solidFill>
              <a:srgbClr val="01A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8" name="Овал 28"/>
          <p:cNvSpPr/>
          <p:nvPr/>
        </p:nvSpPr>
        <p:spPr bwMode="auto">
          <a:xfrm>
            <a:off x="6099312" y="5761456"/>
            <a:ext cx="149818" cy="151241"/>
          </a:xfrm>
          <a:prstGeom prst="ellipse">
            <a:avLst/>
          </a:prstGeom>
          <a:solidFill>
            <a:srgbClr val="01AB53"/>
          </a:solidFill>
          <a:ln>
            <a:solidFill>
              <a:srgbClr val="01A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9" name="TextBox 29"/>
          <p:cNvSpPr>
            <a:spLocks/>
          </p:cNvSpPr>
          <p:nvPr/>
        </p:nvSpPr>
        <p:spPr bwMode="auto">
          <a:xfrm>
            <a:off x="678254" y="118247"/>
            <a:ext cx="835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B050"/>
                </a:solidFill>
                <a:latin typeface="Arial Black"/>
              </a:rPr>
              <a:t>РАЗВИТИЕ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 </a:t>
            </a:r>
            <a:r>
              <a:rPr lang="ru-RU" sz="3200" b="1" dirty="0">
                <a:solidFill>
                  <a:srgbClr val="00B050"/>
                </a:solidFill>
                <a:latin typeface="Arial Black"/>
              </a:rPr>
              <a:t>РЫНКА EV В БЕЛАРУСИ</a:t>
            </a:r>
          </a:p>
        </p:txBody>
      </p:sp>
      <p:sp>
        <p:nvSpPr>
          <p:cNvPr id="30" name="TextBox 30"/>
          <p:cNvSpPr>
            <a:spLocks/>
          </p:cNvSpPr>
          <p:nvPr/>
        </p:nvSpPr>
        <p:spPr bwMode="auto">
          <a:xfrm rot="5400000">
            <a:off x="-2566842" y="2796862"/>
            <a:ext cx="593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 Black"/>
              </a:rPr>
              <a:t>ПОТРЕБЛЕНИЕ ЭЛ-ИИ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621420C9-A34A-42DB-8FE9-B2E73141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432" y="6305726"/>
            <a:ext cx="2133600" cy="365125"/>
          </a:xfrm>
        </p:spPr>
        <p:txBody>
          <a:bodyPr/>
          <a:lstStyle/>
          <a:p>
            <a:fld id="{4A4B54B9-FF55-43D8-B91B-5B569699FC32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75FC3C-9252-4EA5-8F46-8461E1C7EA6C}"/>
              </a:ext>
            </a:extLst>
          </p:cNvPr>
          <p:cNvSpPr/>
          <p:nvPr/>
        </p:nvSpPr>
        <p:spPr>
          <a:xfrm>
            <a:off x="916316" y="3052716"/>
            <a:ext cx="51251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Сокращение вредных выбросов от </a:t>
            </a:r>
            <a:r>
              <a:rPr lang="ru-RU" sz="4800" b="1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232,6</a:t>
            </a:r>
            <a:r>
              <a:rPr lang="ru-RU" sz="2800" b="1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тыс.</a:t>
            </a:r>
            <a:r>
              <a:rPr lang="ru-RU" sz="2800" b="1" dirty="0">
                <a:solidFill>
                  <a:srgbClr val="333333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тонн в год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B156BB-8EA0-400C-8AB4-10D1B6B36937}"/>
              </a:ext>
            </a:extLst>
          </p:cNvPr>
          <p:cNvSpPr/>
          <p:nvPr/>
        </p:nvSpPr>
        <p:spPr>
          <a:xfrm>
            <a:off x="9664141" y="3227418"/>
            <a:ext cx="25054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atin typeface="Arial Narrow" panose="020B0606020202030204" pitchFamily="34" charset="0"/>
              </a:rPr>
              <a:t>ВЫБРОСЫ ПАРНИКОВЫХ ГАЗОВ СОКРАТЯТСЯ НА </a:t>
            </a:r>
            <a:r>
              <a:rPr lang="ru-RU" sz="3200" b="1" cap="all" dirty="0">
                <a:solidFill>
                  <a:srgbClr val="00B050"/>
                </a:solidFill>
                <a:latin typeface="Arial Narrow" panose="020B0606020202030204" pitchFamily="34" charset="0"/>
              </a:rPr>
              <a:t>7–10</a:t>
            </a:r>
            <a:r>
              <a:rPr lang="ru-RU" sz="2800" b="1" cap="all" dirty="0">
                <a:latin typeface="Arial Narrow" panose="020B0606020202030204" pitchFamily="34" charset="0"/>
              </a:rPr>
              <a:t> МЛН Т В ГОД</a:t>
            </a:r>
            <a:endParaRPr lang="en-US" sz="2800" b="1" i="0" cap="all" dirty="0">
              <a:effectLst/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7"/>
          <p:cNvSpPr/>
          <p:nvPr/>
        </p:nvSpPr>
        <p:spPr bwMode="auto">
          <a:xfrm>
            <a:off x="810862" y="317659"/>
            <a:ext cx="11381137" cy="1956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TextBox 4"/>
          <p:cNvSpPr>
            <a:spLocks/>
          </p:cNvSpPr>
          <p:nvPr/>
        </p:nvSpPr>
        <p:spPr bwMode="auto">
          <a:xfrm>
            <a:off x="1033586" y="774346"/>
            <a:ext cx="2423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2018</a:t>
            </a:r>
            <a:endParaRPr sz="4800" b="1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843561" y="570043"/>
            <a:ext cx="8662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  <a:latin typeface="Arial Narrow"/>
              </a:rPr>
              <a:t>УКАЗ Президента Республики Беларусь «О стимулировании использования электромобилей»</a:t>
            </a:r>
            <a:endParaRPr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843561" y="1081656"/>
            <a:ext cx="6807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  <a:latin typeface="Arial Narrow"/>
              </a:rPr>
              <a:t>Постановление Совета Министров Республики Беларусь</a:t>
            </a:r>
            <a:endParaRPr lang="ru-RU" sz="1600" b="1" dirty="0">
              <a:latin typeface="Arial Narrow"/>
            </a:endParaRPr>
          </a:p>
        </p:txBody>
      </p:sp>
      <p:sp>
        <p:nvSpPr>
          <p:cNvPr id="8" name="TextBox 7"/>
          <p:cNvSpPr>
            <a:spLocks/>
          </p:cNvSpPr>
          <p:nvPr/>
        </p:nvSpPr>
        <p:spPr bwMode="auto">
          <a:xfrm>
            <a:off x="3843561" y="1598244"/>
            <a:ext cx="783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1AB53"/>
                </a:solidFill>
                <a:latin typeface="Arial Narrow"/>
              </a:rPr>
              <a:t>Программа создания государственной зарядной сети для зарядки электромобилей</a:t>
            </a:r>
            <a:endParaRPr dirty="0"/>
          </a:p>
        </p:txBody>
      </p:sp>
      <p:sp>
        <p:nvSpPr>
          <p:cNvPr id="9" name="TextBox 8"/>
          <p:cNvSpPr>
            <a:spLocks/>
          </p:cNvSpPr>
          <p:nvPr/>
        </p:nvSpPr>
        <p:spPr bwMode="auto">
          <a:xfrm>
            <a:off x="3882526" y="3045147"/>
            <a:ext cx="84724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defRPr/>
            </a:pPr>
            <a:r>
              <a:rPr lang="ru-RU" sz="1400" b="1" dirty="0">
                <a:latin typeface="Arial Narrow"/>
              </a:rPr>
              <a:t>нулевая ставка ввозного НДС </a:t>
            </a:r>
            <a:r>
              <a:rPr lang="ru-RU" sz="1400" dirty="0">
                <a:latin typeface="Arial Narrow"/>
              </a:rPr>
              <a:t>на электромобили для физических лиц</a:t>
            </a:r>
            <a:endParaRPr sz="2400" dirty="0"/>
          </a:p>
          <a:p>
            <a:pPr>
              <a:buClr>
                <a:srgbClr val="00B050"/>
              </a:buCl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00B050"/>
              </a:buClr>
              <a:defRPr/>
            </a:pPr>
            <a:r>
              <a:rPr lang="ru-RU" sz="1400" b="1" dirty="0">
                <a:latin typeface="Arial Narrow"/>
              </a:rPr>
              <a:t>возврат физическим лицам суммы НДС </a:t>
            </a:r>
            <a:r>
              <a:rPr lang="ru-RU" sz="1400" dirty="0">
                <a:latin typeface="Arial Narrow"/>
              </a:rPr>
              <a:t>при покупке электромобилей на территории Республики Беларусь</a:t>
            </a:r>
            <a:endParaRPr lang="en-US" sz="1400" dirty="0">
              <a:latin typeface="Arial Narrow"/>
            </a:endParaRPr>
          </a:p>
          <a:p>
            <a:pPr>
              <a:buClr>
                <a:srgbClr val="00B050"/>
              </a:buCl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00B050"/>
              </a:buClr>
              <a:defRPr/>
            </a:pPr>
            <a:r>
              <a:rPr lang="ru-RU" sz="1400" b="1" dirty="0">
                <a:latin typeface="Arial Narrow"/>
              </a:rPr>
              <a:t>бесплатная парковка </a:t>
            </a:r>
            <a:r>
              <a:rPr lang="ru-RU" sz="1400" dirty="0">
                <a:latin typeface="Arial Narrow"/>
              </a:rPr>
              <a:t>для электромобилей на платных парковках коммунальной формы собственности</a:t>
            </a:r>
            <a:endParaRPr sz="2400" dirty="0"/>
          </a:p>
          <a:p>
            <a:pPr>
              <a:buClr>
                <a:srgbClr val="00B050"/>
              </a:buCl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00B050"/>
              </a:buClr>
              <a:defRPr/>
            </a:pPr>
            <a:r>
              <a:rPr lang="ru-RU" sz="1400" b="1" dirty="0">
                <a:latin typeface="Arial Narrow"/>
              </a:rPr>
              <a:t>инвестиционный вычет </a:t>
            </a:r>
            <a:r>
              <a:rPr lang="ru-RU" sz="1400" dirty="0">
                <a:latin typeface="Arial Narrow"/>
              </a:rPr>
              <a:t>для юридических лиц (индивидуальных предпринимателей) при покупке и эксплуатации электромобилей (зарядных станций)</a:t>
            </a:r>
          </a:p>
          <a:p>
            <a:pPr>
              <a:buClr>
                <a:srgbClr val="00B050"/>
              </a:buClr>
              <a:defRPr/>
            </a:pPr>
            <a:endParaRPr lang="ru-RU" sz="1400" dirty="0">
              <a:latin typeface="Arial Narrow"/>
            </a:endParaRPr>
          </a:p>
          <a:p>
            <a:pPr>
              <a:buClr>
                <a:srgbClr val="00B050"/>
              </a:buClr>
              <a:defRPr/>
            </a:pPr>
            <a:r>
              <a:rPr lang="ru-RU" sz="1600" b="1" dirty="0">
                <a:latin typeface="Arial Narrow"/>
              </a:rPr>
              <a:t>Комплексная программа развития электротранспорта</a:t>
            </a:r>
            <a:endParaRPr lang="ru-RU" sz="1600" b="1" dirty="0"/>
          </a:p>
        </p:txBody>
      </p:sp>
      <p:sp>
        <p:nvSpPr>
          <p:cNvPr id="10" name="Прямоугольник 10"/>
          <p:cNvSpPr/>
          <p:nvPr/>
        </p:nvSpPr>
        <p:spPr bwMode="auto">
          <a:xfrm>
            <a:off x="3843561" y="2555346"/>
            <a:ext cx="8242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00B050"/>
                </a:solidFill>
                <a:latin typeface="Arial Narrow"/>
              </a:rPr>
              <a:t>УКАЗ Президента Республики Беларусь «О стимулировании использования электромобилей»</a:t>
            </a:r>
            <a:endParaRPr/>
          </a:p>
        </p:txBody>
      </p:sp>
      <p:pic>
        <p:nvPicPr>
          <p:cNvPr id="11" name="Picture 2" descr="В ЕАЭС могут еще две кыргызстанские компании поставлять продукцию ...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74289" y="4492235"/>
            <a:ext cx="1721972" cy="978057"/>
          </a:xfrm>
          <a:prstGeom prst="rect">
            <a:avLst/>
          </a:prstGeom>
          <a:noFill/>
        </p:spPr>
      </p:pic>
      <p:sp>
        <p:nvSpPr>
          <p:cNvPr id="12" name="TextBox 12"/>
          <p:cNvSpPr>
            <a:spLocks/>
          </p:cNvSpPr>
          <p:nvPr/>
        </p:nvSpPr>
        <p:spPr bwMode="auto">
          <a:xfrm>
            <a:off x="1589001" y="5230361"/>
            <a:ext cx="2241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400" dirty="0">
                <a:solidFill>
                  <a:srgbClr val="112854"/>
                </a:solidFill>
                <a:latin typeface="Arial Narrow"/>
              </a:rPr>
              <a:t>нулевая ставка </a:t>
            </a:r>
            <a:endParaRPr sz="1600" dirty="0"/>
          </a:p>
          <a:p>
            <a:pPr algn="r">
              <a:defRPr/>
            </a:pPr>
            <a:r>
              <a:rPr lang="ru-RU" sz="1400" dirty="0">
                <a:solidFill>
                  <a:srgbClr val="112854"/>
                </a:solidFill>
                <a:latin typeface="Arial Narrow"/>
              </a:rPr>
              <a:t>таможенной пошлины</a:t>
            </a:r>
            <a:endParaRPr sz="1600" dirty="0"/>
          </a:p>
          <a:p>
            <a:pPr algn="r">
              <a:defRPr/>
            </a:pPr>
            <a:r>
              <a:rPr lang="ru-RU" sz="1400" dirty="0">
                <a:solidFill>
                  <a:srgbClr val="112854"/>
                </a:solidFill>
                <a:latin typeface="Arial Narrow"/>
              </a:rPr>
              <a:t>на ввоз электромобилей</a:t>
            </a:r>
            <a:endParaRPr sz="1600" dirty="0"/>
          </a:p>
        </p:txBody>
      </p:sp>
      <p:sp>
        <p:nvSpPr>
          <p:cNvPr id="36" name="TextBox 36"/>
          <p:cNvSpPr>
            <a:spLocks/>
          </p:cNvSpPr>
          <p:nvPr/>
        </p:nvSpPr>
        <p:spPr bwMode="auto">
          <a:xfrm rot="5400000">
            <a:off x="-2564150" y="2781223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75000"/>
                  </a:schemeClr>
                </a:solidFill>
                <a:latin typeface="Arial Black"/>
              </a:rPr>
              <a:t>ЗАКОНОДАТЕЛЬСТВО</a:t>
            </a:r>
            <a:endParaRPr dirty="0"/>
          </a:p>
        </p:txBody>
      </p:sp>
      <p:sp>
        <p:nvSpPr>
          <p:cNvPr id="37" name="TextBox 38"/>
          <p:cNvSpPr>
            <a:spLocks/>
          </p:cNvSpPr>
          <p:nvPr/>
        </p:nvSpPr>
        <p:spPr bwMode="auto">
          <a:xfrm>
            <a:off x="1033585" y="2416680"/>
            <a:ext cx="242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20202021</a:t>
            </a:r>
            <a:endParaRPr sz="4800" b="1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38" name="Номер слайда 1">
            <a:extLst>
              <a:ext uri="{FF2B5EF4-FFF2-40B4-BE49-F238E27FC236}">
                <a16:creationId xmlns:a16="http://schemas.microsoft.com/office/drawing/2014/main" id="{85A3EB5A-B793-4BEC-A338-38051707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432" y="6305726"/>
            <a:ext cx="2133600" cy="365125"/>
          </a:xfrm>
        </p:spPr>
        <p:txBody>
          <a:bodyPr/>
          <a:lstStyle/>
          <a:p>
            <a:fld id="{4A4B54B9-FF55-43D8-B91B-5B569699FC32}" type="slidenum">
              <a:rPr lang="ru-RU" smtClean="0"/>
              <a:t>5</a:t>
            </a:fld>
            <a:endParaRPr lang="ru-RU"/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FFB5D5B4-7582-4F9F-85BF-42CEA8C39614}"/>
              </a:ext>
            </a:extLst>
          </p:cNvPr>
          <p:cNvSpPr>
            <a:spLocks/>
          </p:cNvSpPr>
          <p:nvPr/>
        </p:nvSpPr>
        <p:spPr bwMode="auto">
          <a:xfrm>
            <a:off x="157143" y="6120033"/>
            <a:ext cx="1192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-38% стоимость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EV +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создание базовой инфраструктуры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/>
          <p:cNvSpPr/>
          <p:nvPr/>
        </p:nvSpPr>
        <p:spPr bwMode="auto">
          <a:xfrm>
            <a:off x="6484748" y="423032"/>
            <a:ext cx="5690993" cy="21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021413" y="1013488"/>
            <a:ext cx="5421190" cy="4841233"/>
          </a:xfrm>
          <a:prstGeom prst="rect">
            <a:avLst/>
          </a:prstGeom>
        </p:spPr>
      </p:pic>
      <p:graphicFrame>
        <p:nvGraphicFramePr>
          <p:cNvPr id="6" name="Диаграмма 12"/>
          <p:cNvGraphicFramePr>
            <a:graphicFrameLocks/>
          </p:cNvGraphicFramePr>
          <p:nvPr>
            <p:extLst/>
          </p:nvPr>
        </p:nvGraphicFramePr>
        <p:xfrm>
          <a:off x="6442602" y="2242295"/>
          <a:ext cx="7351842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3"/>
          <p:cNvSpPr>
            <a:spLocks/>
          </p:cNvSpPr>
          <p:nvPr/>
        </p:nvSpPr>
        <p:spPr bwMode="auto">
          <a:xfrm>
            <a:off x="7948248" y="678182"/>
            <a:ext cx="405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latin typeface="Arial Narrow"/>
                <a:cs typeface="Arial Narrow"/>
              </a:rPr>
              <a:t>Быстрые зарядные </a:t>
            </a:r>
            <a:r>
              <a:rPr lang="ru-RU" dirty="0">
                <a:latin typeface="Arial Narrow"/>
                <a:cs typeface="Arial Narrow"/>
              </a:rPr>
              <a:t>станции – </a:t>
            </a:r>
            <a:r>
              <a:rPr lang="ru-RU" b="1" dirty="0">
                <a:latin typeface="Arial Black"/>
                <a:cs typeface="Arial Black"/>
              </a:rPr>
              <a:t>469</a:t>
            </a:r>
            <a:endParaRPr lang="en-US" b="1" dirty="0">
              <a:latin typeface="Arial Black"/>
              <a:cs typeface="Arial Black"/>
            </a:endParaRPr>
          </a:p>
          <a:p>
            <a:pPr>
              <a:defRPr/>
            </a:pPr>
            <a:r>
              <a:rPr lang="ru-RU" b="1" dirty="0">
                <a:latin typeface="Arial Narrow"/>
                <a:cs typeface="Arial Narrow"/>
              </a:rPr>
              <a:t>Медленные зарядные </a:t>
            </a:r>
            <a:r>
              <a:rPr lang="ru-RU" dirty="0">
                <a:latin typeface="Arial Narrow"/>
                <a:cs typeface="Arial Narrow"/>
              </a:rPr>
              <a:t>станции – </a:t>
            </a:r>
            <a:r>
              <a:rPr lang="ru-RU" b="1" dirty="0">
                <a:latin typeface="Arial Black"/>
                <a:cs typeface="Arial Black"/>
              </a:rPr>
              <a:t>131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8" name="Прямоугольник 14"/>
          <p:cNvSpPr/>
          <p:nvPr/>
        </p:nvSpPr>
        <p:spPr bwMode="auto">
          <a:xfrm>
            <a:off x="8057105" y="1578143"/>
            <a:ext cx="4057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Arial Narrow"/>
                <a:cs typeface="Arial Narrow"/>
              </a:rPr>
              <a:t>К концу 2021 г. сеть позволит обслуживать порядка </a:t>
            </a:r>
            <a:r>
              <a:rPr lang="ru-RU" b="1" dirty="0">
                <a:latin typeface="Arial Black"/>
                <a:cs typeface="Arial Black"/>
              </a:rPr>
              <a:t>25</a:t>
            </a:r>
            <a:r>
              <a:rPr lang="ru-RU" b="1" dirty="0">
                <a:latin typeface="Arial Narrow"/>
                <a:cs typeface="Arial Narrow"/>
              </a:rPr>
              <a:t> тыс. электромобилей</a:t>
            </a:r>
            <a:endParaRPr dirty="0"/>
          </a:p>
        </p:txBody>
      </p:sp>
      <p:sp>
        <p:nvSpPr>
          <p:cNvPr id="9" name="TextBox 7"/>
          <p:cNvSpPr>
            <a:spLocks/>
          </p:cNvSpPr>
          <p:nvPr/>
        </p:nvSpPr>
        <p:spPr bwMode="auto">
          <a:xfrm>
            <a:off x="678254" y="118247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latin typeface="Arial Black"/>
              </a:rPr>
              <a:t>ЗАРЯДНАЯ</a:t>
            </a:r>
            <a:endParaRPr dirty="0"/>
          </a:p>
        </p:txBody>
      </p:sp>
      <p:sp>
        <p:nvSpPr>
          <p:cNvPr id="10" name="TextBox 8"/>
          <p:cNvSpPr>
            <a:spLocks/>
          </p:cNvSpPr>
          <p:nvPr/>
        </p:nvSpPr>
        <p:spPr bwMode="auto">
          <a:xfrm rot="5400000">
            <a:off x="-2140958" y="2367563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bg1">
                    <a:lumMod val="75000"/>
                  </a:schemeClr>
                </a:solidFill>
                <a:latin typeface="Arial Black"/>
              </a:rPr>
              <a:t>ИНФРАСТРУКУТРА</a:t>
            </a:r>
            <a:endParaRPr/>
          </a:p>
        </p:txBody>
      </p:sp>
      <p:sp>
        <p:nvSpPr>
          <p:cNvPr id="11" name="TextBox 10"/>
          <p:cNvSpPr>
            <a:spLocks/>
          </p:cNvSpPr>
          <p:nvPr/>
        </p:nvSpPr>
        <p:spPr bwMode="auto">
          <a:xfrm>
            <a:off x="6501007" y="466914"/>
            <a:ext cx="9175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6000" b="1" spc="-18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20</a:t>
            </a:r>
            <a:endParaRPr/>
          </a:p>
          <a:p>
            <a:pPr>
              <a:defRPr/>
            </a:pPr>
            <a:r>
              <a:rPr lang="ru-RU" sz="6000" b="1" spc="-18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21</a:t>
            </a:r>
            <a:endParaRPr/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72D278D4-A585-44E1-8978-8E8398D4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4432" y="6305726"/>
            <a:ext cx="2133600" cy="365125"/>
          </a:xfrm>
        </p:spPr>
        <p:txBody>
          <a:bodyPr/>
          <a:lstStyle/>
          <a:p>
            <a:fld id="{4A4B54B9-FF55-43D8-B91B-5B569699FC32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D6D8D9-6D69-4516-929F-5C0833F1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48" y="0"/>
            <a:ext cx="6643590" cy="4137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D447E-BC92-4922-A277-6FF15CF37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"/>
          <a:stretch/>
        </p:blipFill>
        <p:spPr>
          <a:xfrm>
            <a:off x="6618609" y="0"/>
            <a:ext cx="558363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786BD6-37B4-42F9-85BC-52A3E9FAB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3894150"/>
            <a:ext cx="6048672" cy="296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85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A23951-EDC9-4983-B836-20F3B9591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4" b="5507"/>
          <a:stretch/>
        </p:blipFill>
        <p:spPr>
          <a:xfrm>
            <a:off x="-15256" y="0"/>
            <a:ext cx="12310255" cy="695739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5413497-4753-4D77-B577-75F8C9D3D896}"/>
              </a:ext>
            </a:extLst>
          </p:cNvPr>
          <p:cNvSpPr/>
          <p:nvPr/>
        </p:nvSpPr>
        <p:spPr bwMode="auto">
          <a:xfrm>
            <a:off x="7423135" y="5698427"/>
            <a:ext cx="4871864" cy="10527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153C78-FFC4-4034-9B90-B95819CA7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6120" y="4851745"/>
            <a:ext cx="5604284" cy="274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12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3B93B3-2140-4F2B-9545-5DBA88A63AF9}"/>
              </a:ext>
            </a:extLst>
          </p:cNvPr>
          <p:cNvSpPr/>
          <p:nvPr/>
        </p:nvSpPr>
        <p:spPr>
          <a:xfrm>
            <a:off x="-32287" y="0"/>
            <a:ext cx="4134326" cy="6957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56843-9E19-4A22-99E5-B8A3E7BD642E}"/>
              </a:ext>
            </a:extLst>
          </p:cNvPr>
          <p:cNvSpPr txBox="1"/>
          <p:nvPr/>
        </p:nvSpPr>
        <p:spPr>
          <a:xfrm>
            <a:off x="-65401" y="11046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/>
                </a:solidFill>
                <a:latin typeface="Arial Narrow" panose="020B0606020202030204" pitchFamily="34" charset="0"/>
              </a:rPr>
              <a:t>OPERATION</a:t>
            </a:r>
            <a:endParaRPr lang="x-none" sz="6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360402-C1F7-41AF-A905-9F8543E90CD5}"/>
              </a:ext>
            </a:extLst>
          </p:cNvPr>
          <p:cNvSpPr/>
          <p:nvPr/>
        </p:nvSpPr>
        <p:spPr>
          <a:xfrm>
            <a:off x="4107648" y="0"/>
            <a:ext cx="3976705" cy="6899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5960C-4BEE-4806-9F98-7FA57A9B6B0B}"/>
              </a:ext>
            </a:extLst>
          </p:cNvPr>
          <p:cNvSpPr txBox="1"/>
          <p:nvPr/>
        </p:nvSpPr>
        <p:spPr>
          <a:xfrm>
            <a:off x="5106238" y="26435"/>
            <a:ext cx="43924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SOFT</a:t>
            </a:r>
            <a:endParaRPr lang="x-none" sz="6500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791296-138E-483F-B7E8-019CB01F1C87}"/>
              </a:ext>
            </a:extLst>
          </p:cNvPr>
          <p:cNvSpPr/>
          <p:nvPr/>
        </p:nvSpPr>
        <p:spPr>
          <a:xfrm>
            <a:off x="8084353" y="0"/>
            <a:ext cx="4107647" cy="69076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07C8FF-84B8-4A04-9AC5-2592106D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2" b="93601" l="15620" r="86554">
                        <a14:foregroundMark x1="44364" y1="26897" x2="44364" y2="26897"/>
                        <a14:foregroundMark x1="33011" y1="26897" x2="34622" y2="34263"/>
                        <a14:foregroundMark x1="39452" y1="35156" x2="50242" y2="81138"/>
                        <a14:foregroundMark x1="61031" y1="35528" x2="54348" y2="78385"/>
                        <a14:foregroundMark x1="74557" y1="40253" x2="18680" y2="73140"/>
                        <a14:foregroundMark x1="20612" y1="26525" x2="20370" y2="73884"/>
                        <a14:foregroundMark x1="45411" y1="26042" x2="84541" y2="30915"/>
                        <a14:foregroundMark x1="79630" y1="26525" x2="73430" y2="78237"/>
                        <a14:foregroundMark x1="73430" y1="78237" x2="76973" y2="88095"/>
                        <a14:foregroundMark x1="56763" y1="32031" x2="28986" y2="51600"/>
                        <a14:foregroundMark x1="28986" y1="51600" x2="28663" y2="52083"/>
                        <a14:foregroundMark x1="49758" y1="34263" x2="32689" y2="31510"/>
                        <a14:foregroundMark x1="32689" y1="31510" x2="34863" y2="27418"/>
                        <a14:foregroundMark x1="62963" y1="28162" x2="23833" y2="28274"/>
                        <a14:foregroundMark x1="62399" y1="30022" x2="22786" y2="30915"/>
                        <a14:foregroundMark x1="55636" y1="30394" x2="21820" y2="31808"/>
                        <a14:foregroundMark x1="21820" y1="31808" x2="21417" y2="31882"/>
                        <a14:foregroundMark x1="28663" y1="29911" x2="28180" y2="74888"/>
                        <a14:foregroundMark x1="36554" y1="36124" x2="33172" y2="74591"/>
                        <a14:foregroundMark x1="33172" y1="74591" x2="33575" y2="74628"/>
                        <a14:foregroundMark x1="40580" y1="42634" x2="50000" y2="85231"/>
                        <a14:foregroundMark x1="30596" y1="57329" x2="24557" y2="85975"/>
                        <a14:foregroundMark x1="24557" y1="85975" x2="30998" y2="92671"/>
                        <a14:foregroundMark x1="30998" y1="92671" x2="33253" y2="93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4" t="22820" r="4552" b="2660"/>
          <a:stretch/>
        </p:blipFill>
        <p:spPr>
          <a:xfrm>
            <a:off x="9084542" y="2157121"/>
            <a:ext cx="1257102" cy="2287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6964F8-54BB-438B-9633-1E7D1DCBD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0" b="94643" l="9984" r="89936">
                        <a14:foregroundMark x1="18438" y1="26153" x2="52899" y2="26153"/>
                        <a14:foregroundMark x1="52899" y1="26153" x2="68116" y2="25930"/>
                        <a14:foregroundMark x1="68116" y1="25930" x2="82931" y2="25930"/>
                        <a14:foregroundMark x1="56763" y1="26786" x2="62480" y2="76600"/>
                        <a14:foregroundMark x1="62480" y1="76600" x2="69834" y2="93947"/>
                        <a14:foregroundMark x1="68344" y1="94003" x2="64010" y2="92448"/>
                        <a14:backgroundMark x1="70209" y1="94568" x2="70209" y2="94568"/>
                        <a14:backgroundMark x1="71014" y1="94457" x2="68035" y2="94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07" y="1556792"/>
            <a:ext cx="1359788" cy="2942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C1578-08AE-4911-81A5-FD85F4D5BFAE}"/>
              </a:ext>
            </a:extLst>
          </p:cNvPr>
          <p:cNvSpPr txBox="1"/>
          <p:nvPr/>
        </p:nvSpPr>
        <p:spPr>
          <a:xfrm>
            <a:off x="8760230" y="26435"/>
            <a:ext cx="43924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MOBILE</a:t>
            </a:r>
            <a:endParaRPr lang="x-none" sz="6500" b="1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322405-148C-4C5E-A2FB-9146BFCF4ED6}"/>
              </a:ext>
            </a:extLst>
          </p:cNvPr>
          <p:cNvSpPr txBox="1"/>
          <p:nvPr/>
        </p:nvSpPr>
        <p:spPr>
          <a:xfrm>
            <a:off x="8993013" y="454923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ANDROID</a:t>
            </a:r>
            <a:endParaRPr lang="x-none" sz="12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0E43F-7610-4C8B-AE52-0CFB0D603AC6}"/>
              </a:ext>
            </a:extLst>
          </p:cNvPr>
          <p:cNvSpPr txBox="1"/>
          <p:nvPr/>
        </p:nvSpPr>
        <p:spPr>
          <a:xfrm>
            <a:off x="10169921" y="4549239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IOS</a:t>
            </a:r>
            <a:endParaRPr lang="x-none" sz="12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B3405A-44FF-483A-8D19-42413D633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36" y="1580778"/>
            <a:ext cx="2250008" cy="18094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56338F-5DAE-44E5-8F84-6900B359F2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" t="5900" r="511" b="7161"/>
          <a:stretch/>
        </p:blipFill>
        <p:spPr>
          <a:xfrm>
            <a:off x="5034383" y="1676805"/>
            <a:ext cx="2105172" cy="11556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09F564-4332-4AEF-8359-1136B0E381C8}"/>
              </a:ext>
            </a:extLst>
          </p:cNvPr>
          <p:cNvSpPr txBox="1"/>
          <p:nvPr/>
        </p:nvSpPr>
        <p:spPr>
          <a:xfrm>
            <a:off x="5231904" y="574834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SITE</a:t>
            </a:r>
            <a:endParaRPr lang="x-none" sz="7200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39454C-C352-46A7-8BD4-B9468F61BB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07" y="3830713"/>
            <a:ext cx="2778586" cy="15955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A18633-B2D1-430A-A297-6D7834D77F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6" t="3114" b="7081"/>
          <a:stretch/>
        </p:blipFill>
        <p:spPr>
          <a:xfrm>
            <a:off x="5044285" y="3971598"/>
            <a:ext cx="2103430" cy="118042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5B17FF-9FAB-4A83-8366-3550BB96C977}"/>
              </a:ext>
            </a:extLst>
          </p:cNvPr>
          <p:cNvSpPr/>
          <p:nvPr/>
        </p:nvSpPr>
        <p:spPr>
          <a:xfrm>
            <a:off x="5044285" y="5152026"/>
            <a:ext cx="2103430" cy="140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7008F3A-BC3F-4EB1-BCD4-B5643B2339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805" t="-400" r="8263" b="-400"/>
          <a:stretch/>
        </p:blipFill>
        <p:spPr>
          <a:xfrm>
            <a:off x="529147" y="1050951"/>
            <a:ext cx="2974565" cy="56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08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789</Words>
  <Application>Microsoft Office PowerPoint</Application>
  <DocSecurity>0</DocSecurity>
  <PresentationFormat>Широкоэкранный</PresentationFormat>
  <Paragraphs>191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Никитенко Алексей Валентинович</dc:creator>
  <cp:keywords/>
  <dc:description/>
  <cp:lastModifiedBy>Ольга В. Козлович</cp:lastModifiedBy>
  <cp:revision>266</cp:revision>
  <cp:lastPrinted>2021-04-27T12:10:37Z</cp:lastPrinted>
  <dcterms:created xsi:type="dcterms:W3CDTF">2021-02-12T08:02:16Z</dcterms:created>
  <dcterms:modified xsi:type="dcterms:W3CDTF">2021-05-28T14:09:46Z</dcterms:modified>
  <cp:category/>
  <dc:identifier/>
  <cp:contentStatus/>
  <dc:language/>
  <cp:version/>
</cp:coreProperties>
</file>